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75"/>
  </p:notesMasterIdLst>
  <p:handoutMasterIdLst>
    <p:handoutMasterId r:id="rId76"/>
  </p:handoutMasterIdLst>
  <p:sldIdLst>
    <p:sldId id="257" r:id="rId2"/>
    <p:sldId id="351" r:id="rId3"/>
    <p:sldId id="344" r:id="rId4"/>
    <p:sldId id="345" r:id="rId5"/>
    <p:sldId id="352" r:id="rId6"/>
    <p:sldId id="346" r:id="rId7"/>
    <p:sldId id="347" r:id="rId8"/>
    <p:sldId id="348" r:id="rId9"/>
    <p:sldId id="349" r:id="rId10"/>
    <p:sldId id="350" r:id="rId11"/>
    <p:sldId id="374" r:id="rId12"/>
    <p:sldId id="354" r:id="rId13"/>
    <p:sldId id="371" r:id="rId14"/>
    <p:sldId id="372" r:id="rId15"/>
    <p:sldId id="373" r:id="rId16"/>
    <p:sldId id="338" r:id="rId17"/>
    <p:sldId id="339" r:id="rId18"/>
    <p:sldId id="264" r:id="rId19"/>
    <p:sldId id="340" r:id="rId20"/>
    <p:sldId id="375" r:id="rId21"/>
    <p:sldId id="314" r:id="rId22"/>
    <p:sldId id="316" r:id="rId23"/>
    <p:sldId id="315" r:id="rId24"/>
    <p:sldId id="319" r:id="rId25"/>
    <p:sldId id="320" r:id="rId26"/>
    <p:sldId id="321" r:id="rId27"/>
    <p:sldId id="322" r:id="rId28"/>
    <p:sldId id="323" r:id="rId29"/>
    <p:sldId id="324" r:id="rId30"/>
    <p:sldId id="325" r:id="rId31"/>
    <p:sldId id="330" r:id="rId32"/>
    <p:sldId id="331" r:id="rId33"/>
    <p:sldId id="332" r:id="rId34"/>
    <p:sldId id="333" r:id="rId35"/>
    <p:sldId id="358" r:id="rId36"/>
    <p:sldId id="271" r:id="rId37"/>
    <p:sldId id="272" r:id="rId38"/>
    <p:sldId id="273" r:id="rId39"/>
    <p:sldId id="274" r:id="rId40"/>
    <p:sldId id="275" r:id="rId41"/>
    <p:sldId id="276" r:id="rId42"/>
    <p:sldId id="277" r:id="rId43"/>
    <p:sldId id="278" r:id="rId44"/>
    <p:sldId id="279" r:id="rId45"/>
    <p:sldId id="334" r:id="rId46"/>
    <p:sldId id="335" r:id="rId47"/>
    <p:sldId id="280" r:id="rId48"/>
    <p:sldId id="376" r:id="rId49"/>
    <p:sldId id="284" r:id="rId50"/>
    <p:sldId id="286" r:id="rId51"/>
    <p:sldId id="287" r:id="rId52"/>
    <p:sldId id="288" r:id="rId53"/>
    <p:sldId id="289" r:id="rId54"/>
    <p:sldId id="359" r:id="rId55"/>
    <p:sldId id="360" r:id="rId56"/>
    <p:sldId id="361" r:id="rId57"/>
    <p:sldId id="362" r:id="rId58"/>
    <p:sldId id="363" r:id="rId59"/>
    <p:sldId id="364" r:id="rId60"/>
    <p:sldId id="365" r:id="rId61"/>
    <p:sldId id="366" r:id="rId62"/>
    <p:sldId id="367" r:id="rId63"/>
    <p:sldId id="368" r:id="rId64"/>
    <p:sldId id="369" r:id="rId65"/>
    <p:sldId id="377" r:id="rId66"/>
    <p:sldId id="378" r:id="rId67"/>
    <p:sldId id="379" r:id="rId68"/>
    <p:sldId id="380" r:id="rId69"/>
    <p:sldId id="381" r:id="rId70"/>
    <p:sldId id="382" r:id="rId71"/>
    <p:sldId id="383" r:id="rId72"/>
    <p:sldId id="384" r:id="rId73"/>
    <p:sldId id="385" r:id="rId7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3300"/>
    <a:srgbClr val="008000"/>
    <a:srgbClr val="009900"/>
    <a:srgbClr val="00FF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94660"/>
  </p:normalViewPr>
  <p:slideViewPr>
    <p:cSldViewPr>
      <p:cViewPr varScale="1">
        <p:scale>
          <a:sx n="67" d="100"/>
          <a:sy n="67" d="100"/>
        </p:scale>
        <p:origin x="-102"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pPr>
              <a:defRPr/>
            </a:pPr>
            <a:endParaRPr lang="en-US"/>
          </a:p>
        </p:txBody>
      </p:sp>
      <p:sp>
        <p:nvSpPr>
          <p:cNvPr id="12595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pPr>
              <a:defRPr/>
            </a:pPr>
            <a:fld id="{15941DEB-233B-430C-8E64-245F19B29B6A}" type="datetimeFigureOut">
              <a:rPr lang="en-US"/>
              <a:pPr>
                <a:defRPr/>
              </a:pPr>
              <a:t>10/28/2010</a:t>
            </a:fld>
            <a:endParaRPr lang="en-US"/>
          </a:p>
        </p:txBody>
      </p:sp>
      <p:sp>
        <p:nvSpPr>
          <p:cNvPr id="12595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pPr>
              <a:defRPr/>
            </a:pPr>
            <a:endParaRPr lang="en-US"/>
          </a:p>
        </p:txBody>
      </p:sp>
      <p:sp>
        <p:nvSpPr>
          <p:cNvPr id="12595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pPr>
              <a:defRPr/>
            </a:pPr>
            <a:fld id="{4AA4411F-A7DF-4E63-AA3D-146434E82C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79F62CFA-F8D9-429C-B7DD-A97578E6C8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793E7AA3-6C5C-4B14-9BD9-71CEA04156F5}"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3A01EF61-6B31-4577-AA3F-2B154B269EFD}" type="slidenum">
              <a:rPr lang="en-US" smtClean="0"/>
              <a:pPr/>
              <a:t>27</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76269C9-A47D-4D9B-A813-0CE28C3CBE4F}" type="slidenum">
              <a:rPr lang="en-US" smtClean="0"/>
              <a:pPr/>
              <a:t>28</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6912C9F0-D1D5-4970-A3D7-116DBB478145}" type="slidenum">
              <a:rPr lang="en-US" smtClean="0"/>
              <a:pPr/>
              <a:t>29</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B97FFDE8-B7AE-4232-803F-C2102DC17F0C}" type="slidenum">
              <a:rPr lang="en-US" smtClean="0"/>
              <a:pPr/>
              <a:t>30</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F9196BF6-B119-41A1-837F-1AE38CC7D0E9}" type="slidenum">
              <a:rPr lang="en-US" smtClean="0"/>
              <a:pPr/>
              <a:t>31</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DC30CAFD-4A9D-411C-8A68-4C9646043125}" type="slidenum">
              <a:rPr lang="en-US" smtClean="0"/>
              <a:pPr/>
              <a:t>32</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6ED0BE97-2A45-430F-974C-2DBE44927DDC}" type="slidenum">
              <a:rPr lang="en-US" smtClean="0"/>
              <a:pPr/>
              <a:t>33</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280CDB30-FBBD-461F-9841-C4A3A647AEBC}" type="slidenum">
              <a:rPr lang="en-US" smtClean="0"/>
              <a:pPr/>
              <a:t>34</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C058FD9A-80DE-4E7C-8E70-350F0E63F4CD}" type="slidenum">
              <a:rPr lang="en-US" smtClean="0"/>
              <a:pPr/>
              <a:t>35</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EE3135CB-A22F-4589-AC66-1EF0011854A6}" type="slidenum">
              <a:rPr lang="en-US" smtClean="0"/>
              <a:pPr/>
              <a:t>36</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87026FB9-3762-4C7C-AB40-0A38768595A1}" type="slidenum">
              <a:rPr lang="en-US" smtClean="0"/>
              <a:pPr/>
              <a:t>18</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8ACB0927-E7F7-468F-ACDD-B7595B34DF7A}" type="slidenum">
              <a:rPr lang="en-US" smtClean="0"/>
              <a:pPr/>
              <a:t>37</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6EE7E509-57EB-4EEB-9628-FB4BD32F3B24}" type="slidenum">
              <a:rPr lang="en-US" smtClean="0"/>
              <a:pPr/>
              <a:t>38</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976F6635-C49B-4785-8599-CFD1433C7B8C}" type="slidenum">
              <a:rPr lang="en-US" smtClean="0"/>
              <a:pPr/>
              <a:t>39</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6DAF08F6-A520-454A-B511-540400DA64C4}" type="slidenum">
              <a:rPr lang="en-US" smtClean="0"/>
              <a:pPr/>
              <a:t>41</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B8ABF8D-25C0-45CD-8E93-CA4D88250AB1}" type="slidenum">
              <a:rPr lang="en-US" smtClean="0"/>
              <a:pPr/>
              <a:t>42</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B615CDC-F1CC-4103-91A2-A0032741FDD1}" type="slidenum">
              <a:rPr lang="en-US" smtClean="0"/>
              <a:pPr/>
              <a:t>43</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smtClean="0"/>
              <a:t>Significant differences between any two points—at what level?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129509DA-39B1-4B74-8B6C-BBAB335D9998}" type="slidenum">
              <a:rPr lang="en-US" smtClean="0"/>
              <a:pPr/>
              <a:t>44</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CA66DEFB-40A0-4390-A9C3-59B78857D706}" type="slidenum">
              <a:rPr lang="en-US" smtClean="0"/>
              <a:pPr/>
              <a:t>45</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515394CA-E61D-4AC0-A402-FE1E2396CFA0}" type="slidenum">
              <a:rPr lang="en-US" smtClean="0"/>
              <a:pPr/>
              <a:t>48</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1A1EF054-F194-4684-8746-5785D2E8900E}" type="slidenum">
              <a:rPr lang="en-US" smtClean="0"/>
              <a:pPr/>
              <a:t>49</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949C0038-093B-4D20-A369-0F17FADD34A5}" type="slidenum">
              <a:rPr lang="en-US" smtClean="0"/>
              <a:pPr/>
              <a:t>19</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9CA8F35D-1C6D-42BD-8E5E-C06DC7F2CDCE}" type="slidenum">
              <a:rPr lang="en-US" smtClean="0"/>
              <a:pPr/>
              <a:t>50</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4C1EAE80-B50D-42C1-8984-CF94AF17D7E2}" type="slidenum">
              <a:rPr lang="en-US" smtClean="0"/>
              <a:pPr/>
              <a:t>51</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12555755-FA3B-4914-9CFA-F291DB24C7B8}" type="slidenum">
              <a:rPr lang="en-US" smtClean="0"/>
              <a:pPr/>
              <a:t>52</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14B88AB0-A0FD-43D0-A769-C5DD77572F7B}" type="slidenum">
              <a:rPr lang="en-US" smtClean="0"/>
              <a:pPr/>
              <a:t>53</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CED36D2-6AE2-4130-A5AA-E8D1C1C291F9}" type="slidenum">
              <a:rPr lang="en-US" smtClean="0"/>
              <a:pPr/>
              <a:t>21</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9CA6DF89-854F-457D-AB62-AC834E27D1C0}" type="slidenum">
              <a:rPr lang="en-US" smtClean="0"/>
              <a:pPr/>
              <a:t>22</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19A4531-2122-4F49-A858-ECE0518C056A}" type="slidenum">
              <a:rPr lang="en-US" smtClean="0"/>
              <a:pPr/>
              <a:t>23</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C9D0991D-F7E9-49AB-9B8E-32ED824880FC}" type="slidenum">
              <a:rPr lang="en-US" smtClean="0"/>
              <a:pPr/>
              <a:t>24</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mtClean="0"/>
              <a:t>This slide shows respondents believe</a:t>
            </a:r>
          </a:p>
          <a:p>
            <a:pPr eaLnBrk="1" hangingPunct="1"/>
            <a:r>
              <a:rPr lang="en-US" smtClean="0"/>
              <a:t>	1. There are three lines rather than one line, which means respondents reject POOI</a:t>
            </a:r>
          </a:p>
          <a:p>
            <a:pPr eaLnBrk="1" hangingPunct="1"/>
            <a:r>
              <a:rPr lang="en-US" smtClean="0"/>
              <a:t>	2. Steeper slope for lower income moms means that respondents believe</a:t>
            </a:r>
          </a:p>
          <a:p>
            <a:pPr eaLnBrk="1" hangingPunct="1"/>
            <a:r>
              <a:rPr lang="en-US" smtClean="0"/>
              <a:t>		a. When mom earns less, Dad should not only pay more, he should pay </a:t>
            </a:r>
            <a:r>
              <a:rPr lang="en-US" i="1" smtClean="0"/>
              <a:t>a higher proportion</a:t>
            </a:r>
            <a:r>
              <a:rPr lang="en-US" smtClean="0"/>
              <a:t> of his income</a:t>
            </a:r>
          </a:p>
          <a:p>
            <a:pPr eaLnBrk="1" hangingPunct="1"/>
            <a:r>
              <a:rPr lang="en-US" smtClean="0"/>
              <a:t>		b. Steeper slope for low income moms means that respondents are particularly inclined to demand higher </a:t>
            </a:r>
          </a:p>
          <a:p>
            <a:pPr eaLnBrk="1" hangingPunct="1"/>
            <a:r>
              <a:rPr lang="en-US" smtClean="0"/>
              <a:t>	3. Real key: respondents believe rates should fall as Mom’s income rises—but NOT as Dad’s income rises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D5CF6E59-1925-4BB9-B497-9D666F755752}" type="slidenum">
              <a:rPr lang="en-US" smtClean="0"/>
              <a:pPr/>
              <a:t>25</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C3A46F3F-AEE8-42F6-8196-C2A5734F3336}" type="slidenum">
              <a:rPr lang="en-US" smtClean="0"/>
              <a:pPr/>
              <a:t>26</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0AB0BE1-548D-4514-8714-E1503C043D3A}" type="datetime1">
              <a:rPr lang="en-US"/>
              <a:pPr>
                <a:defRPr/>
              </a:pPr>
              <a:t>10/28/2010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AD4E42-8123-4934-BD22-82321ED124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9F7F080-D5C0-47EC-B285-02EA95E777F2}" type="datetime1">
              <a:rPr lang="en-US"/>
              <a:pPr>
                <a:defRPr/>
              </a:pPr>
              <a:t>10/28/2010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B0252-6317-42F7-AEED-D3E41D44A4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76F3083-F233-4CB7-B461-87573962542C}" type="datetime1">
              <a:rPr lang="en-US"/>
              <a:pPr>
                <a:defRPr/>
              </a:pPr>
              <a:t>10/28/2010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0DEB7-ED42-4CAF-B100-62F2928E76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6D88B41-6D8C-4FB8-B3CF-2A955AD05906}" type="datetime1">
              <a:rPr lang="en-US"/>
              <a:pPr>
                <a:defRPr/>
              </a:pPr>
              <a:t>10/28/2010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7BFEB2-7078-48C6-AC9A-35CB0E7683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FEC88B2-25FC-4555-8D56-C78D106194D4}" type="datetime1">
              <a:rPr lang="en-US"/>
              <a:pPr>
                <a:defRPr/>
              </a:pPr>
              <a:t>10/28/2010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A3BF3-AA9B-4F2C-A40F-5E424F8781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DDD6483-5E68-4DD1-AEFB-BDA9D2115F4B}" type="datetime1">
              <a:rPr lang="en-US"/>
              <a:pPr>
                <a:defRPr/>
              </a:pPr>
              <a:t>10/28/2010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E210D4-11E9-4DB4-9F35-A9F0887EEF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413989A-D28B-4894-BA0D-4A1A725B6BFE}" type="datetime1">
              <a:rPr lang="en-US"/>
              <a:pPr>
                <a:defRPr/>
              </a:pPr>
              <a:t>10/28/2010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16DBE4-F448-496C-8AA7-8FF9AFB6B6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27190F6-B656-44AB-AC0A-E8266EB4CF0E}" type="datetime1">
              <a:rPr lang="en-US"/>
              <a:pPr>
                <a:defRPr/>
              </a:pPr>
              <a:t>10/28/2010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78D16C-EEB1-43F1-B4BA-2B018AE08A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A59F9A-CFAC-4212-8A27-8A2BBA2B8B49}" type="datetime1">
              <a:rPr lang="en-US"/>
              <a:pPr>
                <a:defRPr/>
              </a:pPr>
              <a:t>10/28/2010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77E96C-01A2-485A-B30B-E7F436D253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372830-48B2-482E-AE97-39776ACE9311}" type="datetime1">
              <a:rPr lang="en-US"/>
              <a:pPr>
                <a:defRPr/>
              </a:pPr>
              <a:t>10/28/2010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8064C6-0DD8-460E-84B9-DC908104FF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F8B812D-A13E-4EA7-9C01-0DCDBFC78389}" type="datetime1">
              <a:rPr lang="en-US"/>
              <a:pPr>
                <a:defRPr/>
              </a:pPr>
              <a:t>10/28/2010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F145AF-944C-4514-B3EE-108CD1D451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74D56C87-BBE6-499E-BDB1-34F837FEE1B8}" type="datetime1">
              <a:rPr lang="en-US"/>
              <a:pPr>
                <a:defRPr/>
              </a:pPr>
              <a:t>10/28/2010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3CA1460-7FDA-42F6-81C9-1773C3BC6D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vml"/><Relationship Id="rId1" Type="http://schemas.openxmlformats.org/officeDocument/2006/relationships/themeOverride" Target="../theme/themeOverride1.xml"/><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5.vml"/><Relationship Id="rId1" Type="http://schemas.openxmlformats.org/officeDocument/2006/relationships/themeOverride" Target="../theme/themeOverride2.xml"/><Relationship Id="rId5" Type="http://schemas.openxmlformats.org/officeDocument/2006/relationships/oleObject" Target="../embeddings/Microsoft_Office_Word_97_-_2003_Document4.doc"/><Relationship Id="rId4"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Excel_97-2003_Worksheet5.xls"/></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Microsoft_Office_Word_97_-_2003_Document6.doc"/></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Word_97_-_2003_Document7.doc"/></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Microsoft_Office_Excel_97-2003_Worksheet8.xls"/></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6.xml"/><Relationship Id="rId1" Type="http://schemas.openxmlformats.org/officeDocument/2006/relationships/vmlDrawing" Target="../drawings/vmlDrawing11.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Office_Excel_97-2003_Worksheet11.xls"/><Relationship Id="rId2" Type="http://schemas.openxmlformats.org/officeDocument/2006/relationships/slideLayout" Target="../slideLayouts/slideLayout6.xml"/><Relationship Id="rId1" Type="http://schemas.openxmlformats.org/officeDocument/2006/relationships/vmlDrawing" Target="../drawings/vmlDrawing13.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6"/>
          <p:cNvSpPr>
            <a:spLocks noGrp="1" noChangeArrowheads="1"/>
          </p:cNvSpPr>
          <p:nvPr>
            <p:ph type="sldNum" sz="quarter" idx="12"/>
          </p:nvPr>
        </p:nvSpPr>
        <p:spPr>
          <a:noFill/>
        </p:spPr>
        <p:txBody>
          <a:bodyPr/>
          <a:lstStyle/>
          <a:p>
            <a:fld id="{A4E8B839-C084-4A12-8F7A-2E1DE4760EFD}" type="slidenum">
              <a:rPr lang="en-US" smtClean="0"/>
              <a:pPr/>
              <a:t>1</a:t>
            </a:fld>
            <a:endParaRPr lang="en-US" smtClean="0"/>
          </a:p>
        </p:txBody>
      </p:sp>
      <p:sp>
        <p:nvSpPr>
          <p:cNvPr id="7" name="Rectangle 10"/>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9D7231FC-E6F2-4B0D-AD65-93DB30BA746E}" type="slidenum">
              <a:rPr lang="en-US" sz="1200">
                <a:latin typeface="+mn-lt"/>
              </a:rPr>
              <a:pPr algn="r">
                <a:defRPr/>
              </a:pPr>
              <a:t>1</a:t>
            </a:fld>
            <a:endParaRPr lang="en-US" sz="1200">
              <a:latin typeface="+mn-lt"/>
            </a:endParaRPr>
          </a:p>
        </p:txBody>
      </p:sp>
      <p:sp>
        <p:nvSpPr>
          <p:cNvPr id="15363" name="Rectangle 2"/>
          <p:cNvSpPr>
            <a:spLocks noGrp="1" noChangeArrowheads="1"/>
          </p:cNvSpPr>
          <p:nvPr>
            <p:ph type="ctrTitle" idx="4294967295"/>
          </p:nvPr>
        </p:nvSpPr>
        <p:spPr>
          <a:xfrm>
            <a:off x="838200" y="0"/>
            <a:ext cx="7467600" cy="1466850"/>
          </a:xfrm>
        </p:spPr>
        <p:txBody>
          <a:bodyPr anchor="b"/>
          <a:lstStyle/>
          <a:p>
            <a:pPr eaLnBrk="1" hangingPunct="1"/>
            <a:r>
              <a:rPr lang="en-US" sz="4800" smtClean="0"/>
              <a:t>Family Law: Legal Rules and Family Values</a:t>
            </a:r>
          </a:p>
        </p:txBody>
      </p:sp>
      <p:sp>
        <p:nvSpPr>
          <p:cNvPr id="19460" name="Rectangle 3"/>
          <p:cNvSpPr>
            <a:spLocks noGrp="1" noChangeArrowheads="1"/>
          </p:cNvSpPr>
          <p:nvPr>
            <p:ph type="subTitle" idx="4294967295"/>
          </p:nvPr>
        </p:nvSpPr>
        <p:spPr>
          <a:xfrm>
            <a:off x="2590800" y="4343400"/>
            <a:ext cx="6019800" cy="1981200"/>
          </a:xfrm>
        </p:spPr>
        <p:txBody>
          <a:bodyPr/>
          <a:lstStyle/>
          <a:p>
            <a:pPr marL="0" indent="0" eaLnBrk="1" hangingPunct="1">
              <a:lnSpc>
                <a:spcPct val="90000"/>
              </a:lnSpc>
              <a:buFontTx/>
              <a:buNone/>
            </a:pPr>
            <a:endParaRPr lang="en-US" sz="2800" smtClean="0">
              <a:solidFill>
                <a:schemeClr val="tx2"/>
              </a:solidFill>
            </a:endParaRPr>
          </a:p>
          <a:p>
            <a:pPr marL="0" indent="0" eaLnBrk="1" hangingPunct="1">
              <a:lnSpc>
                <a:spcPct val="90000"/>
              </a:lnSpc>
              <a:buFontTx/>
              <a:buNone/>
            </a:pPr>
            <a:endParaRPr lang="en-US" sz="2800" smtClean="0">
              <a:solidFill>
                <a:schemeClr val="accent1"/>
              </a:solidFill>
            </a:endParaRPr>
          </a:p>
        </p:txBody>
      </p:sp>
      <p:sp>
        <p:nvSpPr>
          <p:cNvPr id="15365" name="Text Box 4"/>
          <p:cNvSpPr txBox="1">
            <a:spLocks noChangeArrowheads="1"/>
          </p:cNvSpPr>
          <p:nvPr/>
        </p:nvSpPr>
        <p:spPr bwMode="auto">
          <a:xfrm>
            <a:off x="6537325" y="6357938"/>
            <a:ext cx="2228850" cy="639762"/>
          </a:xfrm>
          <a:prstGeom prst="rect">
            <a:avLst/>
          </a:prstGeom>
          <a:noFill/>
          <a:ln w="9525">
            <a:noFill/>
            <a:miter lim="800000"/>
            <a:headEnd/>
            <a:tailEnd/>
          </a:ln>
        </p:spPr>
        <p:txBody>
          <a:bodyPr wrap="none">
            <a:spAutoFit/>
          </a:bodyPr>
          <a:lstStyle/>
          <a:p>
            <a:r>
              <a:rPr lang="en-US" sz="1200"/>
              <a:t>© 2009</a:t>
            </a:r>
          </a:p>
          <a:p>
            <a:r>
              <a:rPr lang="en-US" sz="1200"/>
              <a:t>Ira Ellman and Sanford Braver</a:t>
            </a:r>
          </a:p>
          <a:p>
            <a:endParaRPr lang="en-US" sz="1200"/>
          </a:p>
        </p:txBody>
      </p:sp>
      <p:sp>
        <p:nvSpPr>
          <p:cNvPr id="15366" name="Text Box 6"/>
          <p:cNvSpPr txBox="1">
            <a:spLocks noChangeArrowheads="1"/>
          </p:cNvSpPr>
          <p:nvPr/>
        </p:nvSpPr>
        <p:spPr bwMode="auto">
          <a:xfrm>
            <a:off x="5867400" y="5562600"/>
            <a:ext cx="3054350" cy="641350"/>
          </a:xfrm>
          <a:prstGeom prst="rect">
            <a:avLst/>
          </a:prstGeom>
          <a:noFill/>
          <a:ln w="9525">
            <a:noFill/>
            <a:miter lim="800000"/>
            <a:headEnd/>
            <a:tailEnd/>
          </a:ln>
        </p:spPr>
        <p:txBody>
          <a:bodyPr>
            <a:spAutoFit/>
          </a:bodyPr>
          <a:lstStyle/>
          <a:p>
            <a:r>
              <a:rPr lang="en-US"/>
              <a:t>Nuffield Foundation, London</a:t>
            </a:r>
          </a:p>
          <a:p>
            <a:r>
              <a:rPr lang="en-US"/>
              <a:t>October 29, 2010</a:t>
            </a:r>
          </a:p>
        </p:txBody>
      </p:sp>
      <p:sp>
        <p:nvSpPr>
          <p:cNvPr id="15367" name="Text Box 7"/>
          <p:cNvSpPr txBox="1">
            <a:spLocks noChangeArrowheads="1"/>
          </p:cNvSpPr>
          <p:nvPr/>
        </p:nvSpPr>
        <p:spPr bwMode="auto">
          <a:xfrm>
            <a:off x="1447800" y="1905000"/>
            <a:ext cx="7010400" cy="3508375"/>
          </a:xfrm>
          <a:prstGeom prst="rect">
            <a:avLst/>
          </a:prstGeom>
          <a:noFill/>
          <a:ln w="9525">
            <a:noFill/>
            <a:miter lim="800000"/>
            <a:headEnd/>
            <a:tailEnd/>
          </a:ln>
        </p:spPr>
        <p:txBody>
          <a:bodyPr>
            <a:spAutoFit/>
          </a:bodyPr>
          <a:lstStyle/>
          <a:p>
            <a:r>
              <a:rPr lang="en-US" sz="2800"/>
              <a:t>Ira Mark Ellman, College of Law, Arizona State University</a:t>
            </a:r>
          </a:p>
          <a:p>
            <a:endParaRPr lang="en-US" sz="2800"/>
          </a:p>
          <a:p>
            <a:r>
              <a:rPr lang="en-US" sz="2800"/>
              <a:t>Sanford L. Braver, Department of Psychology, Arizona State University</a:t>
            </a:r>
          </a:p>
          <a:p>
            <a:endParaRPr lang="en-US" sz="2800"/>
          </a:p>
          <a:p>
            <a:r>
              <a:rPr lang="en-US" sz="2800"/>
              <a:t>Robert J. MacCoun, Goldman School of Public Policy, Berkeley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noFill/>
        </p:spPr>
        <p:txBody>
          <a:bodyPr/>
          <a:lstStyle/>
          <a:p>
            <a:fld id="{D2F02719-F2D2-45DF-BA45-3241E5807716}" type="slidenum">
              <a:rPr lang="en-US" smtClean="0"/>
              <a:pPr/>
              <a:t>10</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C921BDA0-E34B-41D2-929A-6EF658A92D02}" type="slidenum">
              <a:rPr lang="en-US" sz="1200">
                <a:latin typeface="+mn-lt"/>
              </a:rPr>
              <a:pPr algn="r">
                <a:defRPr/>
              </a:pPr>
              <a:t>10</a:t>
            </a:fld>
            <a:endParaRPr lang="en-US" sz="1200">
              <a:latin typeface="+mn-lt"/>
            </a:endParaRPr>
          </a:p>
        </p:txBody>
      </p:sp>
      <p:sp>
        <p:nvSpPr>
          <p:cNvPr id="25603" name="Rectangle 2"/>
          <p:cNvSpPr>
            <a:spLocks noGrp="1" noChangeArrowheads="1"/>
          </p:cNvSpPr>
          <p:nvPr>
            <p:ph type="title" idx="4294967295"/>
          </p:nvPr>
        </p:nvSpPr>
        <p:spPr>
          <a:xfrm>
            <a:off x="381000" y="228600"/>
            <a:ext cx="7848600" cy="1222375"/>
          </a:xfrm>
        </p:spPr>
        <p:txBody>
          <a:bodyPr anchor="b"/>
          <a:lstStyle/>
          <a:p>
            <a:pPr algn="l" eaLnBrk="1" hangingPunct="1"/>
            <a:r>
              <a:rPr lang="en-US" sz="4000" smtClean="0">
                <a:latin typeface="Albertus Medium" pitchFamily="34" charset="0"/>
              </a:rPr>
              <a:t>Can One Test More Abstract Propositions?</a:t>
            </a:r>
          </a:p>
        </p:txBody>
      </p:sp>
      <p:sp>
        <p:nvSpPr>
          <p:cNvPr id="29700" name="Rectangle 3"/>
          <p:cNvSpPr>
            <a:spLocks noGrp="1" noChangeArrowheads="1"/>
          </p:cNvSpPr>
          <p:nvPr>
            <p:ph type="body" idx="4294967295"/>
          </p:nvPr>
        </p:nvSpPr>
        <p:spPr>
          <a:xfrm>
            <a:off x="838200" y="1676400"/>
            <a:ext cx="7313613" cy="4648200"/>
          </a:xfrm>
        </p:spPr>
        <p:txBody>
          <a:bodyPr/>
          <a:lstStyle/>
          <a:p>
            <a:pPr eaLnBrk="1" hangingPunct="1"/>
            <a:r>
              <a:rPr lang="en-US" smtClean="0"/>
              <a:t>They can be included in Likert items that accompany the vignettes</a:t>
            </a:r>
          </a:p>
          <a:p>
            <a:pPr eaLnBrk="1" hangingPunct="1"/>
            <a:r>
              <a:rPr lang="en-US" smtClean="0"/>
              <a:t>One can then ask </a:t>
            </a:r>
          </a:p>
          <a:p>
            <a:pPr lvl="1" eaLnBrk="1" hangingPunct="1"/>
            <a:r>
              <a:rPr lang="en-US" sz="3300" smtClean="0"/>
              <a:t>Do respondent ratings of these broader principles predict their resolution of cases?</a:t>
            </a:r>
          </a:p>
          <a:p>
            <a:pPr lvl="1" eaLnBrk="1" hangingPunct="1"/>
            <a:r>
              <a:rPr lang="en-US" sz="3300" smtClean="0"/>
              <a:t>If so, is the connection logical?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Grp="1" noChangeArrowheads="1"/>
          </p:cNvSpPr>
          <p:nvPr>
            <p:ph type="sldNum" sz="quarter" idx="12"/>
          </p:nvPr>
        </p:nvSpPr>
        <p:spPr>
          <a:noFill/>
        </p:spPr>
        <p:txBody>
          <a:bodyPr/>
          <a:lstStyle/>
          <a:p>
            <a:fld id="{171ED272-6027-4D9D-9E19-C13235275191}" type="slidenum">
              <a:rPr lang="en-US" smtClean="0"/>
              <a:pPr/>
              <a:t>11</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58830A63-5302-4944-8A3F-5C385AEC14CA}" type="slidenum">
              <a:rPr lang="en-US" sz="1200">
                <a:latin typeface="+mn-lt"/>
              </a:rPr>
              <a:pPr algn="r">
                <a:defRPr/>
              </a:pPr>
              <a:t>11</a:t>
            </a:fld>
            <a:endParaRPr lang="en-US" sz="1200">
              <a:latin typeface="+mn-lt"/>
            </a:endParaRPr>
          </a:p>
        </p:txBody>
      </p:sp>
      <p:sp>
        <p:nvSpPr>
          <p:cNvPr id="26627" name="Rectangle 2"/>
          <p:cNvSpPr>
            <a:spLocks noGrp="1" noChangeArrowheads="1"/>
          </p:cNvSpPr>
          <p:nvPr>
            <p:ph type="title" idx="4294967295"/>
          </p:nvPr>
        </p:nvSpPr>
        <p:spPr>
          <a:xfrm>
            <a:off x="457200" y="274638"/>
            <a:ext cx="8229600" cy="639762"/>
          </a:xfrm>
        </p:spPr>
        <p:txBody>
          <a:bodyPr anchor="b"/>
          <a:lstStyle/>
          <a:p>
            <a:pPr algn="l" eaLnBrk="1" hangingPunct="1"/>
            <a:r>
              <a:rPr lang="en-US" sz="4800" smtClean="0"/>
              <a:t>Overview</a:t>
            </a:r>
          </a:p>
        </p:txBody>
      </p:sp>
      <p:sp>
        <p:nvSpPr>
          <p:cNvPr id="26628" name="Rectangle 3"/>
          <p:cNvSpPr>
            <a:spLocks noGrp="1" noChangeArrowheads="1"/>
          </p:cNvSpPr>
          <p:nvPr>
            <p:ph type="body" idx="4294967295"/>
          </p:nvPr>
        </p:nvSpPr>
        <p:spPr>
          <a:xfrm>
            <a:off x="1066800" y="1066800"/>
            <a:ext cx="7313613" cy="5486400"/>
          </a:xfrm>
        </p:spPr>
        <p:txBody>
          <a:bodyPr/>
          <a:lstStyle/>
          <a:p>
            <a:pPr eaLnBrk="1" hangingPunct="1">
              <a:lnSpc>
                <a:spcPct val="90000"/>
              </a:lnSpc>
            </a:pPr>
            <a:r>
              <a:rPr lang="en-US" smtClean="0"/>
              <a:t>Description of the General Project</a:t>
            </a:r>
          </a:p>
          <a:p>
            <a:pPr lvl="1" eaLnBrk="1" hangingPunct="1">
              <a:lnSpc>
                <a:spcPct val="90000"/>
              </a:lnSpc>
            </a:pPr>
            <a:r>
              <a:rPr lang="en-US" smtClean="0"/>
              <a:t>What we hope to learn</a:t>
            </a:r>
          </a:p>
          <a:p>
            <a:pPr lvl="1" eaLnBrk="1" hangingPunct="1">
              <a:lnSpc>
                <a:spcPct val="90000"/>
              </a:lnSpc>
            </a:pPr>
            <a:r>
              <a:rPr lang="en-US" smtClean="0"/>
              <a:t>How we plan to learn it </a:t>
            </a:r>
          </a:p>
          <a:p>
            <a:pPr lvl="1" eaLnBrk="1" hangingPunct="1">
              <a:lnSpc>
                <a:spcPct val="90000"/>
              </a:lnSpc>
            </a:pPr>
            <a:r>
              <a:rPr lang="en-US" smtClean="0">
                <a:solidFill>
                  <a:srgbClr val="FF0000"/>
                </a:solidFill>
              </a:rPr>
              <a:t>How our findings relate to legal rules</a:t>
            </a:r>
          </a:p>
          <a:p>
            <a:pPr eaLnBrk="1" hangingPunct="1">
              <a:lnSpc>
                <a:spcPct val="90000"/>
              </a:lnSpc>
            </a:pPr>
            <a:r>
              <a:rPr lang="en-US" smtClean="0"/>
              <a:t>A Detailed Example: Child Support Guidelines</a:t>
            </a:r>
          </a:p>
          <a:p>
            <a:pPr lvl="1" eaLnBrk="1" hangingPunct="1">
              <a:lnSpc>
                <a:spcPct val="90000"/>
              </a:lnSpc>
            </a:pPr>
            <a:r>
              <a:rPr lang="en-US" smtClean="0"/>
              <a:t>Primer on the law</a:t>
            </a:r>
          </a:p>
          <a:p>
            <a:pPr lvl="1" eaLnBrk="1" hangingPunct="1">
              <a:lnSpc>
                <a:spcPct val="90000"/>
              </a:lnSpc>
            </a:pPr>
            <a:r>
              <a:rPr lang="en-US" smtClean="0"/>
              <a:t>Our data</a:t>
            </a:r>
          </a:p>
          <a:p>
            <a:pPr eaLnBrk="1" hangingPunct="1">
              <a:lnSpc>
                <a:spcPct val="90000"/>
              </a:lnSpc>
            </a:pPr>
            <a:r>
              <a:rPr lang="en-US" smtClean="0"/>
              <a:t>A Window into Other findings</a:t>
            </a:r>
          </a:p>
          <a:p>
            <a:pPr lvl="1" eaLnBrk="1" hangingPunct="1">
              <a:lnSpc>
                <a:spcPct val="90000"/>
              </a:lnSpc>
            </a:pPr>
            <a:r>
              <a:rPr lang="en-US" smtClean="0"/>
              <a:t>Alimony</a:t>
            </a:r>
          </a:p>
          <a:p>
            <a:pPr lvl="1" eaLnBrk="1" hangingPunct="1">
              <a:lnSpc>
                <a:spcPct val="90000"/>
              </a:lnSpc>
            </a:pPr>
            <a:r>
              <a:rPr lang="en-US" smtClean="0"/>
              <a:t>Other issues we have asked about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p:spPr>
        <p:txBody>
          <a:bodyPr/>
          <a:lstStyle/>
          <a:p>
            <a:fld id="{3A7A2689-4892-445E-B85A-F7A702C6D1B7}" type="slidenum">
              <a:rPr lang="en-US" smtClean="0"/>
              <a:pPr/>
              <a:t>12</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1C083A7-5670-4CAD-9AD7-75421B7A6AD3}" type="slidenum">
              <a:rPr lang="en-US" sz="1200">
                <a:latin typeface="+mn-lt"/>
              </a:rPr>
              <a:pPr algn="r">
                <a:defRPr/>
              </a:pPr>
              <a:t>12</a:t>
            </a:fld>
            <a:endParaRPr lang="en-US" sz="1200">
              <a:latin typeface="+mn-lt"/>
            </a:endParaRPr>
          </a:p>
        </p:txBody>
      </p:sp>
      <p:sp>
        <p:nvSpPr>
          <p:cNvPr id="27651" name="Rectangle 2"/>
          <p:cNvSpPr>
            <a:spLocks noGrp="1" noChangeArrowheads="1"/>
          </p:cNvSpPr>
          <p:nvPr>
            <p:ph type="title" idx="4294967295"/>
          </p:nvPr>
        </p:nvSpPr>
        <p:spPr>
          <a:xfrm>
            <a:off x="304800" y="304800"/>
            <a:ext cx="8229600" cy="1222375"/>
          </a:xfrm>
        </p:spPr>
        <p:txBody>
          <a:bodyPr anchor="b"/>
          <a:lstStyle/>
          <a:p>
            <a:pPr algn="l" eaLnBrk="1" hangingPunct="1"/>
            <a:r>
              <a:rPr lang="en-US" sz="4000" smtClean="0">
                <a:latin typeface="Albertus Medium" pitchFamily="34" charset="0"/>
              </a:rPr>
              <a:t>Intact Families and Dissolving Families</a:t>
            </a:r>
          </a:p>
        </p:txBody>
      </p:sp>
      <p:sp>
        <p:nvSpPr>
          <p:cNvPr id="31748" name="Rectangle 3"/>
          <p:cNvSpPr>
            <a:spLocks noGrp="1" noChangeArrowheads="1"/>
          </p:cNvSpPr>
          <p:nvPr>
            <p:ph type="body" idx="4294967295"/>
          </p:nvPr>
        </p:nvSpPr>
        <p:spPr>
          <a:xfrm>
            <a:off x="914400" y="1524000"/>
            <a:ext cx="7313613" cy="4953000"/>
          </a:xfrm>
        </p:spPr>
        <p:txBody>
          <a:bodyPr/>
          <a:lstStyle/>
          <a:p>
            <a:pPr eaLnBrk="1" hangingPunct="1">
              <a:lnSpc>
                <a:spcPct val="90000"/>
              </a:lnSpc>
            </a:pPr>
            <a:r>
              <a:rPr lang="en-US" sz="2800" smtClean="0"/>
              <a:t>Intact family relations governed largely by emotions and norms, not law</a:t>
            </a:r>
          </a:p>
          <a:p>
            <a:pPr lvl="1" eaLnBrk="1" hangingPunct="1">
              <a:lnSpc>
                <a:spcPct val="90000"/>
              </a:lnSpc>
            </a:pPr>
            <a:r>
              <a:rPr lang="en-US" smtClean="0"/>
              <a:t>more powerful than law in compelling compliance. </a:t>
            </a:r>
          </a:p>
          <a:p>
            <a:pPr lvl="1" eaLnBrk="1" hangingPunct="1">
              <a:lnSpc>
                <a:spcPct val="90000"/>
              </a:lnSpc>
            </a:pPr>
            <a:r>
              <a:rPr lang="en-US" smtClean="0"/>
              <a:t>but their power fails when families divide</a:t>
            </a:r>
          </a:p>
          <a:p>
            <a:pPr lvl="1" eaLnBrk="1" hangingPunct="1">
              <a:lnSpc>
                <a:spcPct val="90000"/>
              </a:lnSpc>
            </a:pPr>
            <a:r>
              <a:rPr lang="en-US" smtClean="0"/>
              <a:t>Should the law therefore try to buttress them? </a:t>
            </a:r>
          </a:p>
          <a:p>
            <a:pPr eaLnBrk="1" hangingPunct="1">
              <a:lnSpc>
                <a:spcPct val="90000"/>
              </a:lnSpc>
            </a:pPr>
            <a:r>
              <a:rPr lang="en-US" smtClean="0"/>
              <a:t>Or do different norms apply?</a:t>
            </a:r>
          </a:p>
          <a:p>
            <a:pPr lvl="1" eaLnBrk="1" hangingPunct="1">
              <a:lnSpc>
                <a:spcPct val="90000"/>
              </a:lnSpc>
            </a:pPr>
            <a:r>
              <a:rPr lang="en-US" smtClean="0"/>
              <a:t>This is our question</a:t>
            </a:r>
          </a:p>
          <a:p>
            <a:pPr lvl="1" eaLnBrk="1" hangingPunct="1">
              <a:lnSpc>
                <a:spcPct val="90000"/>
              </a:lnSpc>
            </a:pPr>
            <a:r>
              <a:rPr lang="en-US" smtClean="0"/>
              <a:t>We ask: are there norms as to the appropriate </a:t>
            </a:r>
            <a:r>
              <a:rPr lang="en-US" i="1" smtClean="0"/>
              <a:t>legal</a:t>
            </a:r>
            <a:r>
              <a:rPr lang="en-US" smtClean="0"/>
              <a:t> rules </a:t>
            </a:r>
            <a:r>
              <a:rPr lang="en-US" i="1" smtClean="0"/>
              <a:t>at dissolution</a:t>
            </a:r>
            <a:r>
              <a:rPr 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sldNum" sz="quarter" idx="12"/>
          </p:nvPr>
        </p:nvSpPr>
        <p:spPr>
          <a:noFill/>
        </p:spPr>
        <p:txBody>
          <a:bodyPr/>
          <a:lstStyle/>
          <a:p>
            <a:fld id="{8082DEE4-582D-4FAB-861A-CFCE28E5DA80}" type="slidenum">
              <a:rPr lang="en-US" smtClean="0"/>
              <a:pPr/>
              <a:t>13</a:t>
            </a:fld>
            <a:endParaRPr lang="en-US" smtClean="0"/>
          </a:p>
        </p:txBody>
      </p:sp>
      <p:sp>
        <p:nvSpPr>
          <p:cNvPr id="28674" name="Title 1"/>
          <p:cNvSpPr>
            <a:spLocks noGrp="1"/>
          </p:cNvSpPr>
          <p:nvPr>
            <p:ph type="title"/>
          </p:nvPr>
        </p:nvSpPr>
        <p:spPr/>
        <p:txBody>
          <a:bodyPr/>
          <a:lstStyle/>
          <a:p>
            <a:pPr algn="l"/>
            <a:r>
              <a:rPr lang="en-US" smtClean="0"/>
              <a:t>More on Norms	</a:t>
            </a:r>
          </a:p>
        </p:txBody>
      </p:sp>
      <p:sp>
        <p:nvSpPr>
          <p:cNvPr id="3" name="Content Placeholder 2"/>
          <p:cNvSpPr>
            <a:spLocks noGrp="1"/>
          </p:cNvSpPr>
          <p:nvPr>
            <p:ph idx="1"/>
          </p:nvPr>
        </p:nvSpPr>
        <p:spPr>
          <a:xfrm>
            <a:off x="457200" y="1600200"/>
            <a:ext cx="8229600" cy="4572000"/>
          </a:xfrm>
        </p:spPr>
        <p:txBody>
          <a:bodyPr/>
          <a:lstStyle/>
          <a:p>
            <a:r>
              <a:rPr lang="en-US" smtClean="0"/>
              <a:t>We do </a:t>
            </a:r>
            <a:r>
              <a:rPr lang="en-US" i="1" smtClean="0"/>
              <a:t>not</a:t>
            </a:r>
            <a:r>
              <a:rPr lang="en-US" smtClean="0"/>
              <a:t> ask </a:t>
            </a:r>
            <a:r>
              <a:rPr lang="en-US" i="1" smtClean="0"/>
              <a:t>what people should do </a:t>
            </a:r>
            <a:r>
              <a:rPr lang="en-US" smtClean="0"/>
              <a:t>after the relationship ends</a:t>
            </a:r>
          </a:p>
          <a:p>
            <a:r>
              <a:rPr lang="en-US" smtClean="0"/>
              <a:t>We ask them what the </a:t>
            </a:r>
            <a:r>
              <a:rPr lang="en-US" b="1" i="1" smtClean="0"/>
              <a:t>law</a:t>
            </a:r>
            <a:r>
              <a:rPr lang="en-US" i="1" smtClean="0"/>
              <a:t> should </a:t>
            </a:r>
            <a:r>
              <a:rPr lang="en-US" b="1" i="1" smtClean="0"/>
              <a:t>require</a:t>
            </a:r>
            <a:r>
              <a:rPr lang="en-US" smtClean="0"/>
              <a:t> people to do</a:t>
            </a:r>
          </a:p>
          <a:p>
            <a:pPr lvl="1"/>
            <a:r>
              <a:rPr lang="en-US" smtClean="0"/>
              <a:t>Made clear because they are asked to imagine themselves a judge deciding a case</a:t>
            </a:r>
          </a:p>
          <a:p>
            <a:r>
              <a:rPr lang="en-US" smtClean="0"/>
              <a:t>An alternative to high theory, as a rationale for legal rules that impose family obligations at dissolution</a:t>
            </a:r>
          </a:p>
          <a:p>
            <a:endParaRPr lang="en-US" smtClean="0"/>
          </a:p>
          <a:p>
            <a:endParaRPr lang="en-US" smtClean="0"/>
          </a:p>
          <a:p>
            <a:endParaRPr lang="en-US" smtClean="0"/>
          </a:p>
        </p:txBody>
      </p:sp>
      <p:sp>
        <p:nvSpPr>
          <p:cNvPr id="2867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81D042-0A82-4C4A-B590-6FE5860FDC8E}" type="slidenum">
              <a:rPr lang="en-US" sz="1400"/>
              <a:pPr algn="r"/>
              <a:t>13</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sldNum" sz="quarter" idx="12"/>
          </p:nvPr>
        </p:nvSpPr>
        <p:spPr>
          <a:noFill/>
        </p:spPr>
        <p:txBody>
          <a:bodyPr/>
          <a:lstStyle/>
          <a:p>
            <a:fld id="{AA6C6E98-B582-4C1A-9E22-102B883C30B1}" type="slidenum">
              <a:rPr lang="en-US" smtClean="0"/>
              <a:pPr/>
              <a:t>14</a:t>
            </a:fld>
            <a:endParaRPr lang="en-US" smtClean="0"/>
          </a:p>
        </p:txBody>
      </p:sp>
      <p:sp>
        <p:nvSpPr>
          <p:cNvPr id="29698" name="Title 1"/>
          <p:cNvSpPr>
            <a:spLocks noGrp="1"/>
          </p:cNvSpPr>
          <p:nvPr>
            <p:ph type="title"/>
          </p:nvPr>
        </p:nvSpPr>
        <p:spPr/>
        <p:txBody>
          <a:bodyPr/>
          <a:lstStyle/>
          <a:p>
            <a:r>
              <a:rPr lang="en-US" smtClean="0"/>
              <a:t>Two kinds of reasons for Rules</a:t>
            </a:r>
          </a:p>
        </p:txBody>
      </p:sp>
      <p:sp>
        <p:nvSpPr>
          <p:cNvPr id="3" name="Content Placeholder 2"/>
          <p:cNvSpPr>
            <a:spLocks noGrp="1"/>
          </p:cNvSpPr>
          <p:nvPr>
            <p:ph idx="1"/>
          </p:nvPr>
        </p:nvSpPr>
        <p:spPr>
          <a:xfrm>
            <a:off x="457200" y="1600200"/>
            <a:ext cx="8229600" cy="4724400"/>
          </a:xfrm>
        </p:spPr>
        <p:txBody>
          <a:bodyPr/>
          <a:lstStyle/>
          <a:p>
            <a:r>
              <a:rPr lang="en-US" smtClean="0"/>
              <a:t>Social engineering: rules designed to change behavior in the future</a:t>
            </a:r>
          </a:p>
          <a:p>
            <a:pPr lvl="1"/>
            <a:r>
              <a:rPr lang="en-US" smtClean="0"/>
              <a:t>Incentives and deterrence</a:t>
            </a:r>
          </a:p>
          <a:p>
            <a:pPr lvl="1"/>
            <a:r>
              <a:rPr lang="en-US" smtClean="0"/>
              <a:t>Economics</a:t>
            </a:r>
          </a:p>
          <a:p>
            <a:r>
              <a:rPr lang="en-US" smtClean="0"/>
              <a:t>Fairness: rules designed to change the consequences of an event that already occurred</a:t>
            </a:r>
          </a:p>
          <a:p>
            <a:pPr lvl="1"/>
            <a:r>
              <a:rPr lang="en-US" smtClean="0"/>
              <a:t>Philosophy, jurisprudence, high theory</a:t>
            </a:r>
          </a:p>
          <a:p>
            <a:r>
              <a:rPr lang="en-US" smtClean="0"/>
              <a:t>Our data speak only to the second reason</a:t>
            </a:r>
          </a:p>
          <a:p>
            <a:pPr lvl="1"/>
            <a:endParaRPr lang="en-US" smtClean="0"/>
          </a:p>
          <a:p>
            <a:pPr lvl="1"/>
            <a:endParaRPr lang="en-US" smtClean="0"/>
          </a:p>
          <a:p>
            <a:pPr lvl="1"/>
            <a:endParaRPr lang="en-US" smtClean="0"/>
          </a:p>
        </p:txBody>
      </p:sp>
      <p:sp>
        <p:nvSpPr>
          <p:cNvPr id="2970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05E8D83-2E46-4220-9D4A-23F1A907816E}" type="slidenum">
              <a:rPr lang="en-US" sz="1400"/>
              <a:pPr algn="r"/>
              <a:t>14</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Grp="1" noChangeArrowheads="1"/>
          </p:cNvSpPr>
          <p:nvPr>
            <p:ph type="sldNum" sz="quarter" idx="12"/>
          </p:nvPr>
        </p:nvSpPr>
        <p:spPr>
          <a:noFill/>
        </p:spPr>
        <p:txBody>
          <a:bodyPr/>
          <a:lstStyle/>
          <a:p>
            <a:fld id="{7089E094-5E6C-44BB-AECE-2773182B30D7}" type="slidenum">
              <a:rPr lang="en-US" smtClean="0"/>
              <a:pPr/>
              <a:t>15</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4D22E98-599F-4DF9-8DAF-3AC02C7CC3AB}" type="slidenum">
              <a:rPr lang="en-US" sz="1200">
                <a:latin typeface="+mn-lt"/>
              </a:rPr>
              <a:pPr algn="r">
                <a:defRPr/>
              </a:pPr>
              <a:t>15</a:t>
            </a:fld>
            <a:endParaRPr lang="en-US" sz="1200">
              <a:latin typeface="+mn-lt"/>
            </a:endParaRPr>
          </a:p>
        </p:txBody>
      </p:sp>
      <p:sp>
        <p:nvSpPr>
          <p:cNvPr id="30723" name="Rectangle 2"/>
          <p:cNvSpPr>
            <a:spLocks noGrp="1" noChangeArrowheads="1"/>
          </p:cNvSpPr>
          <p:nvPr>
            <p:ph type="title" idx="4294967295"/>
          </p:nvPr>
        </p:nvSpPr>
        <p:spPr>
          <a:xfrm>
            <a:off x="457200" y="274638"/>
            <a:ext cx="8229600" cy="639762"/>
          </a:xfrm>
        </p:spPr>
        <p:txBody>
          <a:bodyPr anchor="b"/>
          <a:lstStyle/>
          <a:p>
            <a:pPr algn="l" eaLnBrk="1" hangingPunct="1"/>
            <a:r>
              <a:rPr lang="en-US" sz="4800" smtClean="0"/>
              <a:t>Overview</a:t>
            </a:r>
          </a:p>
        </p:txBody>
      </p:sp>
      <p:sp>
        <p:nvSpPr>
          <p:cNvPr id="30724" name="Rectangle 3"/>
          <p:cNvSpPr>
            <a:spLocks noGrp="1" noChangeArrowheads="1"/>
          </p:cNvSpPr>
          <p:nvPr>
            <p:ph type="body" idx="4294967295"/>
          </p:nvPr>
        </p:nvSpPr>
        <p:spPr>
          <a:xfrm>
            <a:off x="1066800" y="1066800"/>
            <a:ext cx="7313613" cy="5486400"/>
          </a:xfrm>
        </p:spPr>
        <p:txBody>
          <a:bodyPr/>
          <a:lstStyle/>
          <a:p>
            <a:pPr eaLnBrk="1" hangingPunct="1">
              <a:lnSpc>
                <a:spcPct val="90000"/>
              </a:lnSpc>
            </a:pPr>
            <a:r>
              <a:rPr lang="en-US" smtClean="0"/>
              <a:t>Description of the General Project</a:t>
            </a:r>
          </a:p>
          <a:p>
            <a:pPr lvl="1" eaLnBrk="1" hangingPunct="1">
              <a:lnSpc>
                <a:spcPct val="90000"/>
              </a:lnSpc>
            </a:pPr>
            <a:r>
              <a:rPr lang="en-US" smtClean="0"/>
              <a:t>What we hope to learn</a:t>
            </a:r>
          </a:p>
          <a:p>
            <a:pPr lvl="1" eaLnBrk="1" hangingPunct="1">
              <a:lnSpc>
                <a:spcPct val="90000"/>
              </a:lnSpc>
            </a:pPr>
            <a:r>
              <a:rPr lang="en-US" smtClean="0"/>
              <a:t>How we plan to learn it </a:t>
            </a:r>
          </a:p>
          <a:p>
            <a:pPr lvl="1" eaLnBrk="1" hangingPunct="1">
              <a:lnSpc>
                <a:spcPct val="90000"/>
              </a:lnSpc>
            </a:pPr>
            <a:r>
              <a:rPr lang="en-US" smtClean="0"/>
              <a:t>How our findings relate to legal rules</a:t>
            </a:r>
          </a:p>
          <a:p>
            <a:pPr eaLnBrk="1" hangingPunct="1">
              <a:lnSpc>
                <a:spcPct val="90000"/>
              </a:lnSpc>
            </a:pPr>
            <a:r>
              <a:rPr lang="en-US" smtClean="0"/>
              <a:t>A Detailed Example: Child Support Guidelines</a:t>
            </a:r>
          </a:p>
          <a:p>
            <a:pPr lvl="1" eaLnBrk="1" hangingPunct="1">
              <a:lnSpc>
                <a:spcPct val="90000"/>
              </a:lnSpc>
            </a:pPr>
            <a:r>
              <a:rPr lang="en-US" smtClean="0">
                <a:solidFill>
                  <a:srgbClr val="FF0000"/>
                </a:solidFill>
              </a:rPr>
              <a:t>Primer on the law</a:t>
            </a:r>
          </a:p>
          <a:p>
            <a:pPr lvl="1" eaLnBrk="1" hangingPunct="1">
              <a:lnSpc>
                <a:spcPct val="90000"/>
              </a:lnSpc>
            </a:pPr>
            <a:r>
              <a:rPr lang="en-US" smtClean="0"/>
              <a:t>Our data</a:t>
            </a:r>
          </a:p>
          <a:p>
            <a:pPr eaLnBrk="1" hangingPunct="1">
              <a:lnSpc>
                <a:spcPct val="90000"/>
              </a:lnSpc>
            </a:pPr>
            <a:r>
              <a:rPr lang="en-US" smtClean="0"/>
              <a:t>A Window into Other findings</a:t>
            </a:r>
          </a:p>
          <a:p>
            <a:pPr lvl="1" eaLnBrk="1" hangingPunct="1">
              <a:lnSpc>
                <a:spcPct val="90000"/>
              </a:lnSpc>
            </a:pPr>
            <a:r>
              <a:rPr lang="en-US" smtClean="0"/>
              <a:t>Alimony</a:t>
            </a:r>
          </a:p>
          <a:p>
            <a:pPr lvl="1" eaLnBrk="1" hangingPunct="1">
              <a:lnSpc>
                <a:spcPct val="90000"/>
              </a:lnSpc>
            </a:pPr>
            <a:r>
              <a:rPr lang="en-US" smtClean="0"/>
              <a:t>Other issues we have asked about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sldNum" sz="quarter" idx="12"/>
          </p:nvPr>
        </p:nvSpPr>
        <p:spPr>
          <a:noFill/>
        </p:spPr>
        <p:txBody>
          <a:bodyPr/>
          <a:lstStyle/>
          <a:p>
            <a:fld id="{A72C5762-7883-44B4-8D33-B35DFE261DE1}" type="slidenum">
              <a:rPr lang="en-US" smtClean="0"/>
              <a:pPr/>
              <a:t>16</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56B79623-92A4-4619-9C30-7A72AACBC353}" type="slidenum">
              <a:rPr lang="en-US" sz="1200">
                <a:latin typeface="+mn-lt"/>
              </a:rPr>
              <a:pPr algn="r">
                <a:defRPr/>
              </a:pPr>
              <a:t>16</a:t>
            </a:fld>
            <a:endParaRPr lang="en-US" sz="1200">
              <a:latin typeface="+mn-lt"/>
            </a:endParaRPr>
          </a:p>
        </p:txBody>
      </p:sp>
      <p:sp>
        <p:nvSpPr>
          <p:cNvPr id="31747" name="Rectangle 2"/>
          <p:cNvSpPr>
            <a:spLocks noGrp="1" noChangeArrowheads="1"/>
          </p:cNvSpPr>
          <p:nvPr>
            <p:ph type="title" idx="4294967295"/>
          </p:nvPr>
        </p:nvSpPr>
        <p:spPr>
          <a:xfrm>
            <a:off x="228600" y="228600"/>
            <a:ext cx="8458200" cy="1143000"/>
          </a:xfrm>
        </p:spPr>
        <p:txBody>
          <a:bodyPr anchor="b"/>
          <a:lstStyle/>
          <a:p>
            <a:pPr algn="l" eaLnBrk="1" hangingPunct="1"/>
            <a:r>
              <a:rPr lang="en-US" sz="3600" smtClean="0">
                <a:latin typeface="Albertus Medium" pitchFamily="34" charset="0"/>
              </a:rPr>
              <a:t>What </a:t>
            </a:r>
            <a:r>
              <a:rPr lang="en-US" sz="3600" i="1" smtClean="0">
                <a:latin typeface="Albertus Medium" pitchFamily="34" charset="0"/>
              </a:rPr>
              <a:t>should</a:t>
            </a:r>
            <a:r>
              <a:rPr lang="en-US" sz="3600" smtClean="0">
                <a:latin typeface="Albertus Medium" pitchFamily="34" charset="0"/>
              </a:rPr>
              <a:t> Guidelines do? 4 Principles to Balance</a:t>
            </a:r>
          </a:p>
        </p:txBody>
      </p:sp>
      <p:sp>
        <p:nvSpPr>
          <p:cNvPr id="317443" name="Rectangle 3"/>
          <p:cNvSpPr>
            <a:spLocks noGrp="1" noChangeArrowheads="1"/>
          </p:cNvSpPr>
          <p:nvPr>
            <p:ph type="body" idx="4294967295"/>
          </p:nvPr>
        </p:nvSpPr>
        <p:spPr>
          <a:xfrm>
            <a:off x="609600" y="1752600"/>
            <a:ext cx="8229600" cy="4495800"/>
          </a:xfrm>
        </p:spPr>
        <p:txBody>
          <a:bodyPr/>
          <a:lstStyle/>
          <a:p>
            <a:pPr eaLnBrk="1" hangingPunct="1">
              <a:lnSpc>
                <a:spcPct val="90000"/>
              </a:lnSpc>
            </a:pPr>
            <a:r>
              <a:rPr lang="en-US" smtClean="0"/>
              <a:t>Ensure Child Well-Being</a:t>
            </a:r>
          </a:p>
          <a:p>
            <a:pPr lvl="1" eaLnBrk="1" hangingPunct="1">
              <a:lnSpc>
                <a:spcPct val="90000"/>
              </a:lnSpc>
            </a:pPr>
            <a:r>
              <a:rPr lang="en-US" smtClean="0"/>
              <a:t>Especially important at low CP incomes</a:t>
            </a:r>
          </a:p>
          <a:p>
            <a:pPr eaLnBrk="1" hangingPunct="1">
              <a:lnSpc>
                <a:spcPct val="90000"/>
              </a:lnSpc>
            </a:pPr>
            <a:r>
              <a:rPr lang="en-US" smtClean="0"/>
              <a:t>Ensure both parents pay: Dual Obligation</a:t>
            </a:r>
          </a:p>
          <a:p>
            <a:pPr eaLnBrk="1" hangingPunct="1">
              <a:lnSpc>
                <a:spcPct val="90000"/>
              </a:lnSpc>
            </a:pPr>
            <a:r>
              <a:rPr lang="en-US" smtClean="0"/>
              <a:t>Protect Child from Disproportionate Loss</a:t>
            </a:r>
          </a:p>
          <a:p>
            <a:pPr lvl="1" eaLnBrk="1" hangingPunct="1">
              <a:lnSpc>
                <a:spcPct val="90000"/>
              </a:lnSpc>
            </a:pPr>
            <a:r>
              <a:rPr lang="en-US" smtClean="0"/>
              <a:t>Prevent Gross Disparities in outcomes—relevant in highest income cases especially</a:t>
            </a:r>
          </a:p>
          <a:p>
            <a:pPr eaLnBrk="1" hangingPunct="1">
              <a:lnSpc>
                <a:spcPct val="90000"/>
              </a:lnSpc>
            </a:pPr>
            <a:r>
              <a:rPr lang="en-US" smtClean="0"/>
              <a:t>Treat the obligor fairly</a:t>
            </a:r>
          </a:p>
          <a:p>
            <a:pPr lvl="1" eaLnBrk="1" hangingPunct="1">
              <a:lnSpc>
                <a:spcPct val="90000"/>
              </a:lnSpc>
            </a:pPr>
            <a:r>
              <a:rPr lang="en-US" smtClean="0"/>
              <a:t>Earner’s Priority Principle</a:t>
            </a:r>
          </a:p>
          <a:p>
            <a:pPr lvl="1" eaLnBrk="1" hangingPunct="1">
              <a:lnSpc>
                <a:spcPct val="90000"/>
              </a:lnSpc>
            </a:pPr>
            <a:r>
              <a:rPr lang="en-US" smtClean="0"/>
              <a:t>Especially relevant to low income NCPs</a:t>
            </a:r>
          </a:p>
          <a:p>
            <a:pPr lvl="1"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sldNum" sz="quarter" idx="12"/>
          </p:nvPr>
        </p:nvSpPr>
        <p:spPr>
          <a:noFill/>
        </p:spPr>
        <p:txBody>
          <a:bodyPr/>
          <a:lstStyle/>
          <a:p>
            <a:fld id="{EF71103B-622E-49D3-A500-CFFE49C3EA01}" type="slidenum">
              <a:rPr lang="en-US" smtClean="0"/>
              <a:pPr/>
              <a:t>17</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4A27ED2E-9C70-4E67-82A3-1C06C7049E42}" type="slidenum">
              <a:rPr lang="en-US" sz="1200">
                <a:latin typeface="+mn-lt"/>
              </a:rPr>
              <a:pPr algn="r">
                <a:defRPr/>
              </a:pPr>
              <a:t>17</a:t>
            </a:fld>
            <a:endParaRPr lang="en-US" sz="1200">
              <a:latin typeface="+mn-lt"/>
            </a:endParaRPr>
          </a:p>
        </p:txBody>
      </p:sp>
      <p:sp>
        <p:nvSpPr>
          <p:cNvPr id="32771" name="Rectangle 2"/>
          <p:cNvSpPr>
            <a:spLocks noGrp="1" noChangeArrowheads="1"/>
          </p:cNvSpPr>
          <p:nvPr>
            <p:ph type="title" idx="4294967295"/>
          </p:nvPr>
        </p:nvSpPr>
        <p:spPr>
          <a:xfrm>
            <a:off x="381000" y="304800"/>
            <a:ext cx="7847013" cy="762000"/>
          </a:xfrm>
        </p:spPr>
        <p:txBody>
          <a:bodyPr anchor="b"/>
          <a:lstStyle/>
          <a:p>
            <a:pPr algn="l" eaLnBrk="1" hangingPunct="1"/>
            <a:r>
              <a:rPr lang="en-US" sz="4000" smtClean="0">
                <a:latin typeface="Albertus Medium" pitchFamily="34" charset="0"/>
              </a:rPr>
              <a:t>What </a:t>
            </a:r>
            <a:r>
              <a:rPr lang="en-US" sz="4000" i="1" smtClean="0">
                <a:latin typeface="Albertus Medium" pitchFamily="34" charset="0"/>
              </a:rPr>
              <a:t>Do</a:t>
            </a:r>
            <a:r>
              <a:rPr lang="en-US" sz="4000" smtClean="0">
                <a:latin typeface="Albertus Medium" pitchFamily="34" charset="0"/>
              </a:rPr>
              <a:t> Current Guidelines Do?</a:t>
            </a:r>
          </a:p>
        </p:txBody>
      </p:sp>
      <p:sp>
        <p:nvSpPr>
          <p:cNvPr id="321539" name="Rectangle 3"/>
          <p:cNvSpPr>
            <a:spLocks noGrp="1" noChangeArrowheads="1"/>
          </p:cNvSpPr>
          <p:nvPr>
            <p:ph type="body" idx="4294967295"/>
          </p:nvPr>
        </p:nvSpPr>
        <p:spPr>
          <a:xfrm>
            <a:off x="533400" y="1371600"/>
            <a:ext cx="8229600" cy="4525963"/>
          </a:xfrm>
        </p:spPr>
        <p:txBody>
          <a:bodyPr/>
          <a:lstStyle/>
          <a:p>
            <a:pPr eaLnBrk="1" hangingPunct="1">
              <a:lnSpc>
                <a:spcPct val="90000"/>
              </a:lnSpc>
            </a:pPr>
            <a:r>
              <a:rPr lang="en-US" smtClean="0"/>
              <a:t>Guidelines focus on parental incomes and the number of children</a:t>
            </a:r>
          </a:p>
          <a:p>
            <a:pPr eaLnBrk="1" hangingPunct="1">
              <a:lnSpc>
                <a:spcPct val="90000"/>
              </a:lnSpc>
            </a:pPr>
            <a:r>
              <a:rPr lang="en-US" smtClean="0"/>
              <a:t>Guideline amounts based on estimates of  the marginal expenditures on children in  </a:t>
            </a:r>
            <a:r>
              <a:rPr lang="en-US" i="1" smtClean="0"/>
              <a:t>intact</a:t>
            </a:r>
            <a:r>
              <a:rPr lang="en-US" smtClean="0"/>
              <a:t> families</a:t>
            </a:r>
          </a:p>
          <a:p>
            <a:pPr eaLnBrk="1" hangingPunct="1">
              <a:lnSpc>
                <a:spcPct val="90000"/>
              </a:lnSpc>
            </a:pPr>
            <a:r>
              <a:rPr lang="en-US" smtClean="0"/>
              <a:t>Separated Dad pays Mom his proportionate share of those </a:t>
            </a:r>
            <a:r>
              <a:rPr lang="en-US" i="1" smtClean="0"/>
              <a:t>marginal</a:t>
            </a:r>
            <a:r>
              <a:rPr lang="en-US" smtClean="0"/>
              <a:t> expenditures</a:t>
            </a:r>
          </a:p>
          <a:p>
            <a:pPr eaLnBrk="1" hangingPunct="1">
              <a:lnSpc>
                <a:spcPct val="90000"/>
              </a:lnSpc>
            </a:pPr>
            <a:r>
              <a:rPr lang="en-US" smtClean="0"/>
              <a:t>Why </a:t>
            </a:r>
            <a:r>
              <a:rPr lang="en-US" i="1" smtClean="0"/>
              <a:t>marginal</a:t>
            </a:r>
            <a:r>
              <a:rPr lang="en-US" smtClean="0"/>
              <a:t> expenditures?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1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idx="12"/>
          </p:nvPr>
        </p:nvSpPr>
        <p:spPr>
          <a:noFill/>
        </p:spPr>
        <p:txBody>
          <a:bodyPr/>
          <a:lstStyle/>
          <a:p>
            <a:fld id="{04267174-C5DA-4308-A924-32315E9B3E43}" type="slidenum">
              <a:rPr lang="en-US" smtClean="0"/>
              <a:pPr/>
              <a:t>18</a:t>
            </a:fld>
            <a:endParaRPr lang="en-US" smtClean="0"/>
          </a:p>
        </p:txBody>
      </p:sp>
      <p:sp>
        <p:nvSpPr>
          <p:cNvPr id="3379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3852A01-754D-471E-A922-BA88202915C9}" type="slidenum">
              <a:rPr lang="en-US" sz="1400"/>
              <a:pPr algn="r"/>
              <a:t>18</a:t>
            </a:fld>
            <a:endParaRPr lang="en-US" sz="1400"/>
          </a:p>
        </p:txBody>
      </p:sp>
      <p:sp>
        <p:nvSpPr>
          <p:cNvPr id="49155" name="Rectangle 3"/>
          <p:cNvSpPr>
            <a:spLocks noGrp="1" noChangeArrowheads="1"/>
          </p:cNvSpPr>
          <p:nvPr>
            <p:ph type="body" idx="4294967295"/>
          </p:nvPr>
        </p:nvSpPr>
        <p:spPr>
          <a:xfrm>
            <a:off x="381000" y="1066800"/>
            <a:ext cx="8382000" cy="5029200"/>
          </a:xfrm>
        </p:spPr>
        <p:txBody>
          <a:bodyPr/>
          <a:lstStyle/>
          <a:p>
            <a:pPr eaLnBrk="1" hangingPunct="1">
              <a:lnSpc>
                <a:spcPct val="80000"/>
              </a:lnSpc>
            </a:pPr>
            <a:r>
              <a:rPr lang="en-US" sz="2800" smtClean="0"/>
              <a:t>The idea</a:t>
            </a:r>
          </a:p>
          <a:p>
            <a:pPr lvl="1" eaLnBrk="1" hangingPunct="1">
              <a:lnSpc>
                <a:spcPct val="80000"/>
              </a:lnSpc>
            </a:pPr>
            <a:r>
              <a:rPr lang="en-US" smtClean="0"/>
              <a:t>Mom alone pays her base expenditures: housing, food, transportation, etc</a:t>
            </a:r>
          </a:p>
          <a:p>
            <a:pPr lvl="1" eaLnBrk="1" hangingPunct="1">
              <a:lnSpc>
                <a:spcPct val="80000"/>
              </a:lnSpc>
            </a:pPr>
            <a:r>
              <a:rPr lang="en-US" smtClean="0"/>
              <a:t>Dad pays his share of the </a:t>
            </a:r>
            <a:r>
              <a:rPr lang="en-US" i="1" smtClean="0"/>
              <a:t>additional </a:t>
            </a:r>
            <a:r>
              <a:rPr lang="en-US" smtClean="0"/>
              <a:t>expenditures:  extra bedroom, extra food, etc.</a:t>
            </a:r>
          </a:p>
          <a:p>
            <a:pPr eaLnBrk="1" hangingPunct="1">
              <a:lnSpc>
                <a:spcPct val="80000"/>
              </a:lnSpc>
            </a:pPr>
            <a:endParaRPr lang="en-US" sz="2800" smtClean="0"/>
          </a:p>
          <a:p>
            <a:pPr eaLnBrk="1" hangingPunct="1">
              <a:lnSpc>
                <a:spcPct val="80000"/>
              </a:lnSpc>
            </a:pPr>
            <a:r>
              <a:rPr lang="en-US" sz="2800" smtClean="0"/>
              <a:t>The reality with disparate parental incomes</a:t>
            </a:r>
          </a:p>
          <a:p>
            <a:pPr lvl="1" eaLnBrk="1" hangingPunct="1">
              <a:lnSpc>
                <a:spcPct val="80000"/>
              </a:lnSpc>
            </a:pPr>
            <a:r>
              <a:rPr lang="en-US" smtClean="0"/>
              <a:t>Low income mom gets help for extra bedroom </a:t>
            </a:r>
          </a:p>
          <a:p>
            <a:pPr lvl="2" eaLnBrk="1" hangingPunct="1">
              <a:lnSpc>
                <a:spcPct val="80000"/>
              </a:lnSpc>
            </a:pPr>
            <a:r>
              <a:rPr lang="en-US" sz="2800" smtClean="0"/>
              <a:t>but cannot afford kitchen or bathroom</a:t>
            </a:r>
          </a:p>
          <a:p>
            <a:pPr lvl="1" eaLnBrk="1" hangingPunct="1">
              <a:lnSpc>
                <a:spcPct val="80000"/>
              </a:lnSpc>
            </a:pPr>
            <a:r>
              <a:rPr lang="en-US" smtClean="0"/>
              <a:t>Low income dad pays nontrivial amount to middle class mom who lives better than him </a:t>
            </a:r>
            <a:r>
              <a:rPr lang="en-US" i="1" smtClean="0"/>
              <a:t>before </a:t>
            </a:r>
            <a:r>
              <a:rPr lang="en-US" smtClean="0"/>
              <a:t>any support payment</a:t>
            </a:r>
          </a:p>
          <a:p>
            <a:pPr lvl="1" eaLnBrk="1" hangingPunct="1">
              <a:lnSpc>
                <a:spcPct val="80000"/>
              </a:lnSpc>
            </a:pPr>
            <a:endParaRPr lang="en-US" smtClean="0"/>
          </a:p>
          <a:p>
            <a:pPr lvl="1" eaLnBrk="1" hangingPunct="1">
              <a:lnSpc>
                <a:spcPct val="80000"/>
              </a:lnSpc>
            </a:pPr>
            <a:endParaRPr lang="en-US" sz="1500" smtClean="0"/>
          </a:p>
        </p:txBody>
      </p:sp>
      <p:sp>
        <p:nvSpPr>
          <p:cNvPr id="33796" name="Text Box 5"/>
          <p:cNvSpPr txBox="1">
            <a:spLocks noChangeArrowheads="1"/>
          </p:cNvSpPr>
          <p:nvPr/>
        </p:nvSpPr>
        <p:spPr bwMode="auto">
          <a:xfrm>
            <a:off x="304800" y="152400"/>
            <a:ext cx="8016875" cy="701675"/>
          </a:xfrm>
          <a:prstGeom prst="rect">
            <a:avLst/>
          </a:prstGeom>
          <a:noFill/>
          <a:ln w="9525">
            <a:noFill/>
            <a:miter lim="800000"/>
            <a:headEnd/>
            <a:tailEnd/>
          </a:ln>
        </p:spPr>
        <p:txBody>
          <a:bodyPr>
            <a:spAutoFit/>
          </a:bodyPr>
          <a:lstStyle/>
          <a:p>
            <a:pPr eaLnBrk="0" hangingPunct="0"/>
            <a:r>
              <a:rPr lang="en-US" sz="4000">
                <a:latin typeface="Albertus Medium" pitchFamily="34" charset="0"/>
              </a:rPr>
              <a:t>Marginal Expenditures?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idx="12"/>
          </p:nvPr>
        </p:nvSpPr>
        <p:spPr>
          <a:noFill/>
        </p:spPr>
        <p:txBody>
          <a:bodyPr/>
          <a:lstStyle/>
          <a:p>
            <a:fld id="{08B77DB8-113D-4207-BB9A-8C7F57795AB2}" type="slidenum">
              <a:rPr lang="en-US" smtClean="0"/>
              <a:pPr/>
              <a:t>19</a:t>
            </a:fld>
            <a:endParaRPr lang="en-US" smtClean="0"/>
          </a:p>
        </p:txBody>
      </p:sp>
      <p:sp>
        <p:nvSpPr>
          <p:cNvPr id="3584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F502F0D-635E-45F1-931E-4A5945893E8E}" type="slidenum">
              <a:rPr lang="en-US" sz="1400"/>
              <a:pPr algn="r"/>
              <a:t>19</a:t>
            </a:fld>
            <a:endParaRPr lang="en-US" sz="1400"/>
          </a:p>
        </p:txBody>
      </p:sp>
      <p:sp>
        <p:nvSpPr>
          <p:cNvPr id="35843" name="Rectangle 2"/>
          <p:cNvSpPr>
            <a:spLocks noGrp="1" noChangeArrowheads="1"/>
          </p:cNvSpPr>
          <p:nvPr>
            <p:ph type="title" idx="4294967295"/>
          </p:nvPr>
        </p:nvSpPr>
        <p:spPr>
          <a:xfrm>
            <a:off x="381000" y="152400"/>
            <a:ext cx="8229600" cy="609600"/>
          </a:xfrm>
        </p:spPr>
        <p:txBody>
          <a:bodyPr/>
          <a:lstStyle/>
          <a:p>
            <a:pPr algn="l" eaLnBrk="1" hangingPunct="1"/>
            <a:r>
              <a:rPr lang="en-US" sz="3600" smtClean="0">
                <a:latin typeface="Albertus Medium" pitchFamily="34" charset="0"/>
              </a:rPr>
              <a:t>Example</a:t>
            </a:r>
          </a:p>
        </p:txBody>
      </p:sp>
      <p:sp>
        <p:nvSpPr>
          <p:cNvPr id="322563" name="Rectangle 3"/>
          <p:cNvSpPr>
            <a:spLocks noGrp="1" noChangeArrowheads="1"/>
          </p:cNvSpPr>
          <p:nvPr>
            <p:ph type="body" idx="4294967295"/>
          </p:nvPr>
        </p:nvSpPr>
        <p:spPr>
          <a:xfrm>
            <a:off x="381000" y="762000"/>
            <a:ext cx="8229600" cy="5562600"/>
          </a:xfrm>
        </p:spPr>
        <p:txBody>
          <a:bodyPr/>
          <a:lstStyle/>
          <a:p>
            <a:pPr eaLnBrk="1" hangingPunct="1">
              <a:lnSpc>
                <a:spcPct val="90000"/>
              </a:lnSpc>
            </a:pPr>
            <a:r>
              <a:rPr lang="en-US" sz="2600" smtClean="0"/>
              <a:t>Marginal expenditure, 1 child, family income $3,000:  $589, or 19.6%. </a:t>
            </a:r>
          </a:p>
          <a:p>
            <a:pPr eaLnBrk="1" hangingPunct="1">
              <a:lnSpc>
                <a:spcPct val="90000"/>
              </a:lnSpc>
            </a:pPr>
            <a:r>
              <a:rPr lang="en-US" sz="2600" smtClean="0"/>
              <a:t>Assume Mom earns $500, and Dad earns $2500</a:t>
            </a:r>
          </a:p>
          <a:p>
            <a:pPr eaLnBrk="1" hangingPunct="1">
              <a:lnSpc>
                <a:spcPct val="90000"/>
              </a:lnSpc>
            </a:pPr>
            <a:r>
              <a:rPr lang="en-US" sz="2600" smtClean="0"/>
              <a:t>Dad must pay Mom 5/6 share of $589, or $491</a:t>
            </a:r>
          </a:p>
          <a:p>
            <a:pPr lvl="1" eaLnBrk="1" hangingPunct="1">
              <a:lnSpc>
                <a:spcPct val="90000"/>
              </a:lnSpc>
            </a:pPr>
            <a:r>
              <a:rPr lang="en-US" sz="2600" smtClean="0"/>
              <a:t>Mom and child have $500 + $491 = $991</a:t>
            </a:r>
          </a:p>
          <a:p>
            <a:pPr lvl="2" eaLnBrk="1" hangingPunct="1">
              <a:lnSpc>
                <a:spcPct val="90000"/>
              </a:lnSpc>
            </a:pPr>
            <a:r>
              <a:rPr lang="en-US" sz="2600" smtClean="0"/>
              <a:t>Less than poverty threshold</a:t>
            </a:r>
          </a:p>
          <a:p>
            <a:pPr lvl="1" eaLnBrk="1" hangingPunct="1">
              <a:lnSpc>
                <a:spcPct val="90000"/>
              </a:lnSpc>
            </a:pPr>
            <a:r>
              <a:rPr lang="en-US" sz="2600" smtClean="0"/>
              <a:t>Dad has $2500 - $487 = $2009—lives better than when family was intact</a:t>
            </a:r>
          </a:p>
          <a:p>
            <a:pPr lvl="1" eaLnBrk="1" hangingPunct="1">
              <a:lnSpc>
                <a:spcPct val="90000"/>
              </a:lnSpc>
            </a:pPr>
            <a:r>
              <a:rPr lang="en-US" sz="2600" smtClean="0"/>
              <a:t>Arizona: actual required payment after PA is $396.</a:t>
            </a:r>
          </a:p>
          <a:p>
            <a:pPr eaLnBrk="1" hangingPunct="1">
              <a:lnSpc>
                <a:spcPct val="90000"/>
              </a:lnSpc>
            </a:pPr>
            <a:r>
              <a:rPr lang="en-US" sz="2600" smtClean="0"/>
              <a:t>What if Dad earns $500? </a:t>
            </a:r>
          </a:p>
          <a:p>
            <a:pPr lvl="1" eaLnBrk="1" hangingPunct="1">
              <a:lnSpc>
                <a:spcPct val="90000"/>
              </a:lnSpc>
            </a:pPr>
            <a:r>
              <a:rPr lang="en-US" sz="2200" smtClean="0"/>
              <a:t>He pays 1/6 of $589, or $98.</a:t>
            </a:r>
          </a:p>
          <a:p>
            <a:pPr lvl="1" eaLnBrk="1" hangingPunct="1">
              <a:lnSpc>
                <a:spcPct val="90000"/>
              </a:lnSpc>
            </a:pPr>
            <a:r>
              <a:rPr lang="en-US" sz="2600" smtClean="0"/>
              <a:t>Can he afford this? Does it help the child much?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2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25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25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25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256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256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2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sldNum" sz="quarter" idx="12"/>
          </p:nvPr>
        </p:nvSpPr>
        <p:spPr>
          <a:noFill/>
        </p:spPr>
        <p:txBody>
          <a:bodyPr/>
          <a:lstStyle/>
          <a:p>
            <a:fld id="{15281903-A92D-40D9-98E3-C3BF19CDA9E9}" type="slidenum">
              <a:rPr lang="en-US" smtClean="0"/>
              <a:pPr/>
              <a:t>2</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CC4B3BEC-5ECE-4068-89A8-67FFE03A19C7}" type="slidenum">
              <a:rPr lang="en-US" sz="1200">
                <a:latin typeface="+mn-lt"/>
              </a:rPr>
              <a:pPr algn="r">
                <a:defRPr/>
              </a:pPr>
              <a:t>2</a:t>
            </a:fld>
            <a:endParaRPr lang="en-US" sz="1200">
              <a:latin typeface="+mn-lt"/>
            </a:endParaRPr>
          </a:p>
        </p:txBody>
      </p:sp>
      <p:sp>
        <p:nvSpPr>
          <p:cNvPr id="17411" name="Rectangle 2"/>
          <p:cNvSpPr>
            <a:spLocks noGrp="1" noChangeArrowheads="1"/>
          </p:cNvSpPr>
          <p:nvPr>
            <p:ph type="title" idx="4294967295"/>
          </p:nvPr>
        </p:nvSpPr>
        <p:spPr>
          <a:xfrm>
            <a:off x="457200" y="274638"/>
            <a:ext cx="8229600" cy="639762"/>
          </a:xfrm>
        </p:spPr>
        <p:txBody>
          <a:bodyPr anchor="b"/>
          <a:lstStyle/>
          <a:p>
            <a:pPr algn="l" eaLnBrk="1" hangingPunct="1"/>
            <a:r>
              <a:rPr lang="en-US" sz="4800" smtClean="0"/>
              <a:t>Overview</a:t>
            </a:r>
          </a:p>
        </p:txBody>
      </p:sp>
      <p:sp>
        <p:nvSpPr>
          <p:cNvPr id="17412" name="Rectangle 3"/>
          <p:cNvSpPr>
            <a:spLocks noGrp="1" noChangeArrowheads="1"/>
          </p:cNvSpPr>
          <p:nvPr>
            <p:ph type="body" idx="4294967295"/>
          </p:nvPr>
        </p:nvSpPr>
        <p:spPr>
          <a:xfrm>
            <a:off x="1066800" y="1066800"/>
            <a:ext cx="7313613" cy="5486400"/>
          </a:xfrm>
        </p:spPr>
        <p:txBody>
          <a:bodyPr/>
          <a:lstStyle/>
          <a:p>
            <a:pPr eaLnBrk="1" hangingPunct="1">
              <a:lnSpc>
                <a:spcPct val="90000"/>
              </a:lnSpc>
            </a:pPr>
            <a:r>
              <a:rPr lang="en-US" smtClean="0"/>
              <a:t>Description of the General Project</a:t>
            </a:r>
          </a:p>
          <a:p>
            <a:pPr lvl="1" eaLnBrk="1" hangingPunct="1">
              <a:lnSpc>
                <a:spcPct val="90000"/>
              </a:lnSpc>
            </a:pPr>
            <a:r>
              <a:rPr lang="en-US" smtClean="0">
                <a:solidFill>
                  <a:srgbClr val="FF0000"/>
                </a:solidFill>
              </a:rPr>
              <a:t>What we hope to learn</a:t>
            </a:r>
          </a:p>
          <a:p>
            <a:pPr lvl="1" eaLnBrk="1" hangingPunct="1">
              <a:lnSpc>
                <a:spcPct val="90000"/>
              </a:lnSpc>
            </a:pPr>
            <a:r>
              <a:rPr lang="en-US" smtClean="0"/>
              <a:t>How we plan to learn it </a:t>
            </a:r>
          </a:p>
          <a:p>
            <a:pPr lvl="1" eaLnBrk="1" hangingPunct="1">
              <a:lnSpc>
                <a:spcPct val="90000"/>
              </a:lnSpc>
            </a:pPr>
            <a:r>
              <a:rPr lang="en-US" smtClean="0"/>
              <a:t>How our findings relate to legal rules</a:t>
            </a:r>
          </a:p>
          <a:p>
            <a:pPr eaLnBrk="1" hangingPunct="1">
              <a:lnSpc>
                <a:spcPct val="90000"/>
              </a:lnSpc>
            </a:pPr>
            <a:r>
              <a:rPr lang="en-US" smtClean="0"/>
              <a:t>A Detailed Example: Child Support Guidelines</a:t>
            </a:r>
          </a:p>
          <a:p>
            <a:pPr lvl="1" eaLnBrk="1" hangingPunct="1">
              <a:lnSpc>
                <a:spcPct val="90000"/>
              </a:lnSpc>
            </a:pPr>
            <a:r>
              <a:rPr lang="en-US" smtClean="0"/>
              <a:t>Primer on the law</a:t>
            </a:r>
          </a:p>
          <a:p>
            <a:pPr lvl="1" eaLnBrk="1" hangingPunct="1">
              <a:lnSpc>
                <a:spcPct val="90000"/>
              </a:lnSpc>
            </a:pPr>
            <a:r>
              <a:rPr lang="en-US" smtClean="0"/>
              <a:t>Our data</a:t>
            </a:r>
          </a:p>
          <a:p>
            <a:pPr eaLnBrk="1" hangingPunct="1">
              <a:lnSpc>
                <a:spcPct val="90000"/>
              </a:lnSpc>
            </a:pPr>
            <a:r>
              <a:rPr lang="en-US" smtClean="0"/>
              <a:t>A Window into Other findings</a:t>
            </a:r>
          </a:p>
          <a:p>
            <a:pPr lvl="1" eaLnBrk="1" hangingPunct="1">
              <a:lnSpc>
                <a:spcPct val="90000"/>
              </a:lnSpc>
            </a:pPr>
            <a:r>
              <a:rPr lang="en-US" smtClean="0"/>
              <a:t>Alimony</a:t>
            </a:r>
          </a:p>
          <a:p>
            <a:pPr lvl="1" eaLnBrk="1" hangingPunct="1">
              <a:lnSpc>
                <a:spcPct val="90000"/>
              </a:lnSpc>
            </a:pPr>
            <a:r>
              <a:rPr lang="en-US" smtClean="0"/>
              <a:t>Other issues we have asked about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sldNum" sz="quarter" idx="12"/>
          </p:nvPr>
        </p:nvSpPr>
        <p:spPr>
          <a:noFill/>
        </p:spPr>
        <p:txBody>
          <a:bodyPr/>
          <a:lstStyle/>
          <a:p>
            <a:fld id="{F1ACB65E-2E60-4666-80FC-5B60FE74C812}" type="slidenum">
              <a:rPr lang="en-US" smtClean="0"/>
              <a:pPr/>
              <a:t>20</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F9ACDDBA-A1AB-42EA-A9F3-BEF66B7D8DFA}" type="slidenum">
              <a:rPr lang="en-US" sz="1200">
                <a:latin typeface="+mn-lt"/>
              </a:rPr>
              <a:pPr algn="r">
                <a:defRPr/>
              </a:pPr>
              <a:t>20</a:t>
            </a:fld>
            <a:endParaRPr lang="en-US" sz="1200">
              <a:latin typeface="+mn-lt"/>
            </a:endParaRPr>
          </a:p>
        </p:txBody>
      </p:sp>
      <p:sp>
        <p:nvSpPr>
          <p:cNvPr id="37891" name="Rectangle 2"/>
          <p:cNvSpPr>
            <a:spLocks noGrp="1" noChangeArrowheads="1"/>
          </p:cNvSpPr>
          <p:nvPr>
            <p:ph type="title" idx="4294967295"/>
          </p:nvPr>
        </p:nvSpPr>
        <p:spPr>
          <a:xfrm>
            <a:off x="457200" y="274638"/>
            <a:ext cx="8229600" cy="639762"/>
          </a:xfrm>
        </p:spPr>
        <p:txBody>
          <a:bodyPr anchor="b"/>
          <a:lstStyle/>
          <a:p>
            <a:pPr algn="l" eaLnBrk="1" hangingPunct="1"/>
            <a:r>
              <a:rPr lang="en-US" sz="4800" smtClean="0"/>
              <a:t>Overview</a:t>
            </a:r>
          </a:p>
        </p:txBody>
      </p:sp>
      <p:sp>
        <p:nvSpPr>
          <p:cNvPr id="37892" name="Rectangle 3"/>
          <p:cNvSpPr>
            <a:spLocks noGrp="1" noChangeArrowheads="1"/>
          </p:cNvSpPr>
          <p:nvPr>
            <p:ph type="body" idx="4294967295"/>
          </p:nvPr>
        </p:nvSpPr>
        <p:spPr>
          <a:xfrm>
            <a:off x="1066800" y="1066800"/>
            <a:ext cx="7313613" cy="5486400"/>
          </a:xfrm>
        </p:spPr>
        <p:txBody>
          <a:bodyPr/>
          <a:lstStyle/>
          <a:p>
            <a:pPr eaLnBrk="1" hangingPunct="1">
              <a:lnSpc>
                <a:spcPct val="90000"/>
              </a:lnSpc>
            </a:pPr>
            <a:r>
              <a:rPr lang="en-US" smtClean="0"/>
              <a:t>Description of the General Project</a:t>
            </a:r>
          </a:p>
          <a:p>
            <a:pPr lvl="1" eaLnBrk="1" hangingPunct="1">
              <a:lnSpc>
                <a:spcPct val="90000"/>
              </a:lnSpc>
            </a:pPr>
            <a:r>
              <a:rPr lang="en-US" smtClean="0"/>
              <a:t>What we hope to learn</a:t>
            </a:r>
          </a:p>
          <a:p>
            <a:pPr lvl="1" eaLnBrk="1" hangingPunct="1">
              <a:lnSpc>
                <a:spcPct val="90000"/>
              </a:lnSpc>
            </a:pPr>
            <a:r>
              <a:rPr lang="en-US" smtClean="0"/>
              <a:t>How we plan to learn it </a:t>
            </a:r>
          </a:p>
          <a:p>
            <a:pPr lvl="1" eaLnBrk="1" hangingPunct="1">
              <a:lnSpc>
                <a:spcPct val="90000"/>
              </a:lnSpc>
            </a:pPr>
            <a:r>
              <a:rPr lang="en-US" smtClean="0"/>
              <a:t>How our findings relate to legal rules</a:t>
            </a:r>
          </a:p>
          <a:p>
            <a:pPr eaLnBrk="1" hangingPunct="1">
              <a:lnSpc>
                <a:spcPct val="90000"/>
              </a:lnSpc>
            </a:pPr>
            <a:r>
              <a:rPr lang="en-US" smtClean="0"/>
              <a:t>A Detailed Example: Child Support Guidelines</a:t>
            </a:r>
          </a:p>
          <a:p>
            <a:pPr lvl="1" eaLnBrk="1" hangingPunct="1">
              <a:lnSpc>
                <a:spcPct val="90000"/>
              </a:lnSpc>
            </a:pPr>
            <a:r>
              <a:rPr lang="en-US" smtClean="0"/>
              <a:t>Primer on the law</a:t>
            </a:r>
          </a:p>
          <a:p>
            <a:pPr lvl="1" eaLnBrk="1" hangingPunct="1">
              <a:lnSpc>
                <a:spcPct val="90000"/>
              </a:lnSpc>
            </a:pPr>
            <a:r>
              <a:rPr lang="en-US" smtClean="0">
                <a:solidFill>
                  <a:srgbClr val="FF0000"/>
                </a:solidFill>
              </a:rPr>
              <a:t>Our data (I. Cases; </a:t>
            </a:r>
            <a:r>
              <a:rPr lang="en-US" smtClean="0"/>
              <a:t>II. Principles</a:t>
            </a:r>
            <a:r>
              <a:rPr lang="en-US" smtClean="0">
                <a:solidFill>
                  <a:srgbClr val="FF0000"/>
                </a:solidFill>
              </a:rPr>
              <a:t>)</a:t>
            </a:r>
          </a:p>
          <a:p>
            <a:pPr eaLnBrk="1" hangingPunct="1">
              <a:lnSpc>
                <a:spcPct val="90000"/>
              </a:lnSpc>
            </a:pPr>
            <a:r>
              <a:rPr lang="en-US" smtClean="0"/>
              <a:t>A Window into Other findings</a:t>
            </a:r>
          </a:p>
          <a:p>
            <a:pPr lvl="1" eaLnBrk="1" hangingPunct="1">
              <a:lnSpc>
                <a:spcPct val="90000"/>
              </a:lnSpc>
            </a:pPr>
            <a:r>
              <a:rPr lang="en-US" smtClean="0"/>
              <a:t>Alimony</a:t>
            </a:r>
          </a:p>
          <a:p>
            <a:pPr lvl="1" eaLnBrk="1" hangingPunct="1">
              <a:lnSpc>
                <a:spcPct val="90000"/>
              </a:lnSpc>
            </a:pPr>
            <a:r>
              <a:rPr lang="en-US" smtClean="0"/>
              <a:t>Other issues we have asked about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Grp="1" noChangeArrowheads="1"/>
          </p:cNvSpPr>
          <p:nvPr>
            <p:ph type="sldNum" sz="quarter" idx="12"/>
          </p:nvPr>
        </p:nvSpPr>
        <p:spPr>
          <a:noFill/>
        </p:spPr>
        <p:txBody>
          <a:bodyPr/>
          <a:lstStyle/>
          <a:p>
            <a:fld id="{0A910096-30BD-4440-A59F-86187891EFA8}" type="slidenum">
              <a:rPr lang="en-US" smtClean="0"/>
              <a:pPr/>
              <a:t>21</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E7028F8-B806-4BE7-BBC7-6E7D4EE10890}" type="slidenum">
              <a:rPr lang="en-US" sz="1200">
                <a:latin typeface="+mn-lt"/>
              </a:rPr>
              <a:pPr algn="r">
                <a:defRPr/>
              </a:pPr>
              <a:t>21</a:t>
            </a:fld>
            <a:endParaRPr lang="en-US" sz="1200">
              <a:latin typeface="+mn-lt"/>
            </a:endParaRPr>
          </a:p>
        </p:txBody>
      </p:sp>
      <p:sp>
        <p:nvSpPr>
          <p:cNvPr id="38915" name="Rectangle 2"/>
          <p:cNvSpPr>
            <a:spLocks noGrp="1" noChangeArrowheads="1"/>
          </p:cNvSpPr>
          <p:nvPr>
            <p:ph type="title" idx="4294967295"/>
          </p:nvPr>
        </p:nvSpPr>
        <p:spPr>
          <a:xfrm>
            <a:off x="381000" y="228600"/>
            <a:ext cx="8458200" cy="685800"/>
          </a:xfrm>
        </p:spPr>
        <p:txBody>
          <a:bodyPr anchor="b"/>
          <a:lstStyle/>
          <a:p>
            <a:pPr algn="l" eaLnBrk="1" hangingPunct="1"/>
            <a:r>
              <a:rPr lang="en-US" sz="4000" smtClean="0">
                <a:solidFill>
                  <a:srgbClr val="008000"/>
                </a:solidFill>
                <a:latin typeface="Albertus Medium" pitchFamily="34" charset="0"/>
              </a:rPr>
              <a:t>Who We Asked: Tucson Jury Pool</a:t>
            </a:r>
          </a:p>
        </p:txBody>
      </p:sp>
      <p:sp>
        <p:nvSpPr>
          <p:cNvPr id="270339" name="Rectangle 3"/>
          <p:cNvSpPr>
            <a:spLocks noGrp="1" noChangeArrowheads="1"/>
          </p:cNvSpPr>
          <p:nvPr>
            <p:ph type="body" idx="4294967295"/>
          </p:nvPr>
        </p:nvSpPr>
        <p:spPr>
          <a:xfrm>
            <a:off x="609600" y="1219200"/>
            <a:ext cx="8001000" cy="5029200"/>
          </a:xfrm>
        </p:spPr>
        <p:txBody>
          <a:bodyPr/>
          <a:lstStyle/>
          <a:p>
            <a:pPr lvl="1" eaLnBrk="1" hangingPunct="1">
              <a:lnSpc>
                <a:spcPct val="80000"/>
              </a:lnSpc>
            </a:pPr>
            <a:r>
              <a:rPr lang="en-US" sz="2400" smtClean="0"/>
              <a:t>Total N of 1435 taken over four weeks</a:t>
            </a:r>
          </a:p>
          <a:p>
            <a:pPr lvl="1" eaLnBrk="1" hangingPunct="1">
              <a:lnSpc>
                <a:spcPct val="80000"/>
              </a:lnSpc>
            </a:pPr>
            <a:r>
              <a:rPr lang="en-US" sz="2400" smtClean="0"/>
              <a:t>Subgroup of 262 completed Name and Choose questions </a:t>
            </a:r>
          </a:p>
          <a:p>
            <a:pPr lvl="1" eaLnBrk="1" hangingPunct="1">
              <a:lnSpc>
                <a:spcPct val="80000"/>
              </a:lnSpc>
            </a:pPr>
            <a:r>
              <a:rPr lang="en-US" sz="2400" smtClean="0"/>
              <a:t>65% to 70% response rate to long forms</a:t>
            </a:r>
          </a:p>
          <a:p>
            <a:pPr lvl="1" eaLnBrk="1" hangingPunct="1">
              <a:lnSpc>
                <a:spcPct val="80000"/>
              </a:lnSpc>
              <a:buFontTx/>
              <a:buNone/>
            </a:pPr>
            <a:endParaRPr lang="en-US" sz="2400" smtClean="0"/>
          </a:p>
          <a:p>
            <a:pPr eaLnBrk="1" hangingPunct="1">
              <a:lnSpc>
                <a:spcPct val="80000"/>
              </a:lnSpc>
            </a:pPr>
            <a:r>
              <a:rPr lang="en-US" sz="2400" smtClean="0"/>
              <a:t>Demographic breakdown of respondents</a:t>
            </a:r>
          </a:p>
          <a:p>
            <a:pPr lvl="1" eaLnBrk="1" hangingPunct="1">
              <a:lnSpc>
                <a:spcPct val="80000"/>
              </a:lnSpc>
            </a:pPr>
            <a:r>
              <a:rPr lang="en-US" sz="2400" smtClean="0"/>
              <a:t>55% were women</a:t>
            </a:r>
          </a:p>
          <a:p>
            <a:pPr lvl="1" eaLnBrk="1" hangingPunct="1">
              <a:lnSpc>
                <a:spcPct val="80000"/>
              </a:lnSpc>
            </a:pPr>
            <a:r>
              <a:rPr lang="en-US" sz="2400" smtClean="0"/>
              <a:t>62% were married, 35% were divorced</a:t>
            </a:r>
          </a:p>
          <a:p>
            <a:pPr lvl="1" eaLnBrk="1" hangingPunct="1">
              <a:lnSpc>
                <a:spcPct val="80000"/>
              </a:lnSpc>
            </a:pPr>
            <a:r>
              <a:rPr lang="en-US" sz="2400" smtClean="0"/>
              <a:t>69% had children</a:t>
            </a:r>
          </a:p>
          <a:p>
            <a:pPr lvl="1" eaLnBrk="1" hangingPunct="1">
              <a:lnSpc>
                <a:spcPct val="80000"/>
              </a:lnSpc>
            </a:pPr>
            <a:r>
              <a:rPr lang="en-US" sz="2400" smtClean="0"/>
              <a:t>12% had paid support, 18% had received it</a:t>
            </a:r>
          </a:p>
          <a:p>
            <a:pPr lvl="1" eaLnBrk="1" hangingPunct="1">
              <a:lnSpc>
                <a:spcPct val="80000"/>
              </a:lnSpc>
            </a:pPr>
            <a:r>
              <a:rPr lang="en-US" sz="2400" smtClean="0"/>
              <a:t>97% graduated high school, 25% had B.A.</a:t>
            </a:r>
          </a:p>
          <a:p>
            <a:pPr lvl="1" eaLnBrk="1" hangingPunct="1">
              <a:lnSpc>
                <a:spcPct val="80000"/>
              </a:lnSpc>
            </a:pPr>
            <a:r>
              <a:rPr lang="en-US" sz="2400" smtClean="0"/>
              <a:t>5.6% earned less than $15,000</a:t>
            </a:r>
          </a:p>
          <a:p>
            <a:pPr lvl="1" eaLnBrk="1" hangingPunct="1">
              <a:lnSpc>
                <a:spcPct val="80000"/>
              </a:lnSpc>
            </a:pPr>
            <a:r>
              <a:rPr lang="en-US" sz="2400" smtClean="0"/>
              <a:t>46% earned more than $60,000</a:t>
            </a:r>
          </a:p>
          <a:p>
            <a:pPr lvl="1" eaLnBrk="1" hangingPunct="1">
              <a:lnSpc>
                <a:spcPct val="80000"/>
              </a:lnSpc>
            </a:pPr>
            <a:endParaRPr lang="en-US" sz="2400" smtClean="0"/>
          </a:p>
          <a:p>
            <a:pPr lvl="1" eaLnBrk="1" hangingPunct="1">
              <a:lnSpc>
                <a:spcPct val="80000"/>
              </a:lnSpc>
            </a:pPr>
            <a:endParaRPr lang="en-US" sz="2400" smtClean="0"/>
          </a:p>
          <a:p>
            <a:pPr lvl="1" eaLnBrk="1" hangingPunct="1">
              <a:lnSpc>
                <a:spcPct val="80000"/>
              </a:lnSpc>
            </a:pPr>
            <a:endParaRPr lang="en-US" sz="2400" smtClean="0"/>
          </a:p>
          <a:p>
            <a:pPr eaLnBrk="1" hangingPunct="1">
              <a:lnSpc>
                <a:spcPct val="8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03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03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033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033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033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0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p:cNvSpPr>
            <a:spLocks noGrp="1" noChangeArrowheads="1"/>
          </p:cNvSpPr>
          <p:nvPr>
            <p:ph type="sldNum" sz="quarter" idx="12"/>
          </p:nvPr>
        </p:nvSpPr>
        <p:spPr>
          <a:noFill/>
        </p:spPr>
        <p:txBody>
          <a:bodyPr/>
          <a:lstStyle/>
          <a:p>
            <a:fld id="{5715712A-F3D3-4FFD-92C1-5173580F429A}" type="slidenum">
              <a:rPr lang="en-US" smtClean="0"/>
              <a:pPr/>
              <a:t>22</a:t>
            </a:fld>
            <a:endParaRPr lang="en-US" smtClean="0"/>
          </a:p>
        </p:txBody>
      </p:sp>
      <p:sp>
        <p:nvSpPr>
          <p:cNvPr id="4096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7BA3F0A-E055-40B3-A8E6-B4C458681D20}" type="slidenum">
              <a:rPr lang="en-US" sz="1400"/>
              <a:pPr algn="r"/>
              <a:t>22</a:t>
            </a:fld>
            <a:endParaRPr lang="en-US" sz="1400"/>
          </a:p>
        </p:txBody>
      </p:sp>
      <p:sp>
        <p:nvSpPr>
          <p:cNvPr id="40963" name="Rectangle 2"/>
          <p:cNvSpPr>
            <a:spLocks noGrp="1" noChangeArrowheads="1"/>
          </p:cNvSpPr>
          <p:nvPr>
            <p:ph type="title" idx="4294967295"/>
          </p:nvPr>
        </p:nvSpPr>
        <p:spPr>
          <a:xfrm>
            <a:off x="457200" y="274638"/>
            <a:ext cx="8229600" cy="487362"/>
          </a:xfrm>
        </p:spPr>
        <p:txBody>
          <a:bodyPr/>
          <a:lstStyle/>
          <a:p>
            <a:pPr algn="l" eaLnBrk="1" hangingPunct="1"/>
            <a:r>
              <a:rPr lang="en-US" sz="3600" smtClean="0">
                <a:solidFill>
                  <a:srgbClr val="008000"/>
                </a:solidFill>
                <a:latin typeface="Albertus Medium" pitchFamily="34" charset="0"/>
              </a:rPr>
              <a:t>What We Asked, Part I (Cases)</a:t>
            </a:r>
          </a:p>
        </p:txBody>
      </p:sp>
      <p:sp>
        <p:nvSpPr>
          <p:cNvPr id="274435" name="Rectangle 3"/>
          <p:cNvSpPr>
            <a:spLocks noGrp="1" noChangeArrowheads="1"/>
          </p:cNvSpPr>
          <p:nvPr>
            <p:ph type="body" idx="4294967295"/>
          </p:nvPr>
        </p:nvSpPr>
        <p:spPr>
          <a:xfrm>
            <a:off x="533400" y="990600"/>
            <a:ext cx="8229600" cy="5486400"/>
          </a:xfrm>
        </p:spPr>
        <p:txBody>
          <a:bodyPr/>
          <a:lstStyle/>
          <a:p>
            <a:pPr eaLnBrk="1" hangingPunct="1"/>
            <a:r>
              <a:rPr lang="en-US" sz="2800" smtClean="0"/>
              <a:t>Every case (in this run) shared these facts</a:t>
            </a:r>
          </a:p>
          <a:p>
            <a:pPr lvl="1" eaLnBrk="1" hangingPunct="1"/>
            <a:r>
              <a:rPr lang="en-US" sz="2400" smtClean="0"/>
              <a:t>One child (9 year old boy)</a:t>
            </a:r>
          </a:p>
          <a:p>
            <a:pPr lvl="1" eaLnBrk="1" hangingPunct="1"/>
            <a:r>
              <a:rPr lang="en-US" sz="2400" smtClean="0"/>
              <a:t>Mom is CP, Dad is support obligor</a:t>
            </a:r>
          </a:p>
          <a:p>
            <a:pPr lvl="1" eaLnBrk="1" hangingPunct="1"/>
            <a:r>
              <a:rPr lang="en-US" sz="2400" smtClean="0"/>
              <a:t>Son “lives mostly with Mom, but Dad sees him often”</a:t>
            </a:r>
          </a:p>
          <a:p>
            <a:pPr eaLnBrk="1" hangingPunct="1"/>
            <a:r>
              <a:rPr lang="en-US" sz="2800" smtClean="0"/>
              <a:t>The cases differed only in parental incomes</a:t>
            </a:r>
          </a:p>
          <a:p>
            <a:pPr lvl="1" eaLnBrk="1" hangingPunct="1"/>
            <a:r>
              <a:rPr lang="en-US" sz="2400" smtClean="0"/>
              <a:t>Dad earns $6000, $4000, or $2000 a month in “take-home pay”. </a:t>
            </a:r>
          </a:p>
          <a:p>
            <a:pPr lvl="1" eaLnBrk="1" hangingPunct="1"/>
            <a:r>
              <a:rPr lang="en-US" sz="2400" smtClean="0"/>
              <a:t>Mom: $5,000, $3,000, or $1,000</a:t>
            </a:r>
          </a:p>
          <a:p>
            <a:pPr eaLnBrk="1" hangingPunct="1"/>
            <a:r>
              <a:rPr lang="en-US" sz="2800" smtClean="0"/>
              <a:t>Everyone asked about all nine of the income combinations</a:t>
            </a:r>
          </a:p>
          <a:p>
            <a:pPr eaLnBrk="1" hangingPunct="1"/>
            <a:r>
              <a:rPr lang="en-US" sz="2800" smtClean="0"/>
              <a:t>One group named their number, another chose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4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4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4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4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4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4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Grp="1" noChangeArrowheads="1"/>
          </p:cNvSpPr>
          <p:nvPr>
            <p:ph type="sldNum" sz="quarter" idx="12"/>
          </p:nvPr>
        </p:nvSpPr>
        <p:spPr>
          <a:noFill/>
        </p:spPr>
        <p:txBody>
          <a:bodyPr/>
          <a:lstStyle/>
          <a:p>
            <a:fld id="{CC5CF309-7E6C-4D2C-9A63-0FF1C17CBB8A}" type="slidenum">
              <a:rPr lang="en-US" smtClean="0"/>
              <a:pPr/>
              <a:t>23</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C8962504-E789-4886-8594-B380A7EE2236}" type="slidenum">
              <a:rPr lang="en-US" sz="1200">
                <a:latin typeface="+mn-lt"/>
              </a:rPr>
              <a:pPr algn="r">
                <a:defRPr/>
              </a:pPr>
              <a:t>23</a:t>
            </a:fld>
            <a:endParaRPr lang="en-US" sz="1200">
              <a:latin typeface="+mn-lt"/>
            </a:endParaRPr>
          </a:p>
        </p:txBody>
      </p:sp>
      <p:sp>
        <p:nvSpPr>
          <p:cNvPr id="43011" name="Rectangle 2"/>
          <p:cNvSpPr>
            <a:spLocks noGrp="1" noChangeArrowheads="1"/>
          </p:cNvSpPr>
          <p:nvPr>
            <p:ph type="title" idx="4294967295"/>
          </p:nvPr>
        </p:nvSpPr>
        <p:spPr>
          <a:xfrm>
            <a:off x="304800" y="304800"/>
            <a:ext cx="7924800" cy="685800"/>
          </a:xfrm>
        </p:spPr>
        <p:txBody>
          <a:bodyPr anchor="b"/>
          <a:lstStyle/>
          <a:p>
            <a:pPr algn="l" eaLnBrk="1" hangingPunct="1"/>
            <a:r>
              <a:rPr lang="en-US" sz="4000" smtClean="0">
                <a:solidFill>
                  <a:srgbClr val="008000"/>
                </a:solidFill>
                <a:latin typeface="Albertus Medium" pitchFamily="34" charset="0"/>
              </a:rPr>
              <a:t>The Precise Question</a:t>
            </a:r>
          </a:p>
        </p:txBody>
      </p:sp>
      <p:sp>
        <p:nvSpPr>
          <p:cNvPr id="43012" name="Rectangle 3"/>
          <p:cNvSpPr>
            <a:spLocks noGrp="1" noChangeArrowheads="1"/>
          </p:cNvSpPr>
          <p:nvPr>
            <p:ph type="body" idx="4294967295"/>
          </p:nvPr>
        </p:nvSpPr>
        <p:spPr>
          <a:xfrm>
            <a:off x="533400" y="1295400"/>
            <a:ext cx="7772400" cy="5181600"/>
          </a:xfrm>
        </p:spPr>
        <p:txBody>
          <a:bodyPr/>
          <a:lstStyle/>
          <a:p>
            <a:pPr eaLnBrk="1" hangingPunct="1">
              <a:lnSpc>
                <a:spcPct val="80000"/>
              </a:lnSpc>
              <a:buFontTx/>
              <a:buNone/>
            </a:pPr>
            <a:r>
              <a:rPr lang="en-US" sz="2800" i="1" smtClean="0"/>
              <a:t>	</a:t>
            </a:r>
            <a:r>
              <a:rPr lang="en-US" sz="2400" i="1" smtClean="0"/>
              <a:t>	</a:t>
            </a:r>
            <a:r>
              <a:rPr lang="en-US" sz="2700" i="1" smtClean="0"/>
              <a:t>We want to know the amount of child support, if any, that you think Dad should be required to pay Mom every month, all things considered. What will change from story to story is how much Mom earns, and how much Dad earns. There is no right or wrong answer; just tell us what you think is right. Try to imagine yourself as the judge in each of the following cases. Picture yourself sitting on the bench in a courtroom needing to decide about what should be done about ordering child support in the case and trying to decide correctly. To do so, you might try putting yourself in the shoes of Mom or of Dad or both, or imagine a loved one in that position.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FC169458-9937-4E56-9FF3-84D59CC3ACE0}" type="slidenum">
              <a:rPr lang="en-US" smtClean="0"/>
              <a:pPr/>
              <a:t>24</a:t>
            </a:fld>
            <a:endParaRPr lang="en-US" smtClean="0"/>
          </a:p>
        </p:txBody>
      </p:sp>
      <p:sp>
        <p:nvSpPr>
          <p:cNvPr id="1028"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4A89424-4A35-482B-938B-BA9364DEAE1F}" type="slidenum">
              <a:rPr lang="en-US" sz="1400"/>
              <a:pPr algn="r"/>
              <a:t>24</a:t>
            </a:fld>
            <a:endParaRPr lang="en-US" sz="1400"/>
          </a:p>
        </p:txBody>
      </p:sp>
      <p:graphicFrame>
        <p:nvGraphicFramePr>
          <p:cNvPr id="1026" name="Object 2"/>
          <p:cNvGraphicFramePr>
            <a:graphicFrameLocks noChangeAspect="1"/>
          </p:cNvGraphicFramePr>
          <p:nvPr>
            <p:ph sz="half" idx="4294967295"/>
          </p:nvPr>
        </p:nvGraphicFramePr>
        <p:xfrm>
          <a:off x="990600" y="2209800"/>
          <a:ext cx="6694488" cy="4343400"/>
        </p:xfrm>
        <a:graphic>
          <a:graphicData uri="http://schemas.openxmlformats.org/presentationml/2006/ole">
            <p:oleObj spid="_x0000_s1026" name="Drawing" r:id="rId5" imgW="8353440" imgH="5705640" progId="Presentations.Drawing.13">
              <p:embed/>
            </p:oleObj>
          </a:graphicData>
        </a:graphic>
      </p:graphicFrame>
      <p:sp>
        <p:nvSpPr>
          <p:cNvPr id="278531" name="AutoShape 3"/>
          <p:cNvSpPr>
            <a:spLocks noChangeArrowheads="1"/>
          </p:cNvSpPr>
          <p:nvPr/>
        </p:nvSpPr>
        <p:spPr bwMode="auto">
          <a:xfrm>
            <a:off x="2895600" y="3581400"/>
            <a:ext cx="914400" cy="685800"/>
          </a:xfrm>
          <a:prstGeom prst="wedgeRectCallout">
            <a:avLst>
              <a:gd name="adj1" fmla="val -20486"/>
              <a:gd name="adj2" fmla="val 136806"/>
            </a:avLst>
          </a:prstGeom>
          <a:solidFill>
            <a:schemeClr val="accent1"/>
          </a:solidFill>
          <a:ln w="9525">
            <a:solidFill>
              <a:schemeClr val="tx1"/>
            </a:solidFill>
            <a:miter lim="800000"/>
            <a:headEnd/>
            <a:tailEnd/>
          </a:ln>
        </p:spPr>
        <p:txBody>
          <a:bodyPr/>
          <a:lstStyle/>
          <a:p>
            <a:pPr algn="ctr" eaLnBrk="0" hangingPunct="0"/>
            <a:r>
              <a:rPr lang="en-US" sz="1400"/>
              <a:t>Low income mom</a:t>
            </a:r>
          </a:p>
        </p:txBody>
      </p:sp>
      <p:sp>
        <p:nvSpPr>
          <p:cNvPr id="278532" name="AutoShape 4"/>
          <p:cNvSpPr>
            <a:spLocks noChangeArrowheads="1"/>
          </p:cNvSpPr>
          <p:nvPr/>
        </p:nvSpPr>
        <p:spPr bwMode="auto">
          <a:xfrm>
            <a:off x="6172200" y="4953000"/>
            <a:ext cx="914400" cy="762000"/>
          </a:xfrm>
          <a:prstGeom prst="wedgeRectCallout">
            <a:avLst>
              <a:gd name="adj1" fmla="val -131773"/>
              <a:gd name="adj2" fmla="val -51042"/>
            </a:avLst>
          </a:prstGeom>
          <a:solidFill>
            <a:schemeClr val="accent1"/>
          </a:solidFill>
          <a:ln w="9525">
            <a:solidFill>
              <a:schemeClr val="tx1"/>
            </a:solidFill>
            <a:miter lim="800000"/>
            <a:headEnd/>
            <a:tailEnd/>
          </a:ln>
        </p:spPr>
        <p:txBody>
          <a:bodyPr/>
          <a:lstStyle/>
          <a:p>
            <a:pPr algn="ctr" eaLnBrk="0" hangingPunct="0"/>
            <a:r>
              <a:rPr lang="en-US" sz="1400"/>
              <a:t>High Income mom</a:t>
            </a:r>
          </a:p>
        </p:txBody>
      </p:sp>
      <p:sp>
        <p:nvSpPr>
          <p:cNvPr id="1031" name="Text Box 5"/>
          <p:cNvSpPr txBox="1">
            <a:spLocks noChangeArrowheads="1"/>
          </p:cNvSpPr>
          <p:nvPr/>
        </p:nvSpPr>
        <p:spPr bwMode="auto">
          <a:xfrm>
            <a:off x="304800" y="228600"/>
            <a:ext cx="8382000" cy="519113"/>
          </a:xfrm>
          <a:prstGeom prst="rect">
            <a:avLst/>
          </a:prstGeom>
          <a:noFill/>
          <a:ln w="9525">
            <a:noFill/>
            <a:miter lim="800000"/>
            <a:headEnd/>
            <a:tailEnd/>
          </a:ln>
        </p:spPr>
        <p:txBody>
          <a:bodyPr>
            <a:spAutoFit/>
          </a:bodyPr>
          <a:lstStyle/>
          <a:p>
            <a:pPr algn="ctr" eaLnBrk="0" hangingPunct="0"/>
            <a:r>
              <a:rPr lang="en-US" sz="2800">
                <a:latin typeface="Albertus Medium" pitchFamily="34" charset="0"/>
              </a:rPr>
              <a:t>Respondents’ Mean Child Support Amounts </a:t>
            </a:r>
          </a:p>
        </p:txBody>
      </p:sp>
      <p:sp>
        <p:nvSpPr>
          <p:cNvPr id="278534" name="Text Box 6"/>
          <p:cNvSpPr txBox="1">
            <a:spLocks noChangeArrowheads="1"/>
          </p:cNvSpPr>
          <p:nvPr/>
        </p:nvSpPr>
        <p:spPr bwMode="auto">
          <a:xfrm>
            <a:off x="0" y="838200"/>
            <a:ext cx="9144000" cy="1187450"/>
          </a:xfrm>
          <a:prstGeom prst="rect">
            <a:avLst/>
          </a:prstGeom>
          <a:noFill/>
          <a:ln w="9525">
            <a:noFill/>
            <a:miter lim="800000"/>
            <a:headEnd/>
            <a:tailEnd/>
          </a:ln>
        </p:spPr>
        <p:txBody>
          <a:bodyPr>
            <a:spAutoFit/>
          </a:bodyPr>
          <a:lstStyle/>
          <a:p>
            <a:pPr marL="342900" indent="-342900"/>
            <a:r>
              <a:rPr lang="en-US" sz="2400"/>
              <a:t>1. 3 lines: so Mom’s income matters (POOI implicitly rejected)</a:t>
            </a:r>
          </a:p>
          <a:p>
            <a:pPr marL="342900" indent="-342900"/>
            <a:r>
              <a:rPr lang="en-US" sz="2400"/>
              <a:t>2. Not just higher amounts, but higher rates as Mom’s income goes down (steeper slopes)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5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85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nimBg="1"/>
      <p:bldP spid="2785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sldNum" sz="quarter" idx="12"/>
          </p:nvPr>
        </p:nvSpPr>
        <p:spPr>
          <a:noFill/>
        </p:spPr>
        <p:txBody>
          <a:bodyPr/>
          <a:lstStyle/>
          <a:p>
            <a:fld id="{14369221-4D7F-439E-A906-FB063FFB00F8}" type="slidenum">
              <a:rPr lang="en-US" smtClean="0"/>
              <a:pPr/>
              <a:t>25</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9489FCD6-EE7F-4EF1-BD36-E6873CDCF372}" type="slidenum">
              <a:rPr lang="en-US" sz="1200">
                <a:latin typeface="+mn-lt"/>
              </a:rPr>
              <a:pPr algn="r">
                <a:defRPr/>
              </a:pPr>
              <a:t>25</a:t>
            </a:fld>
            <a:endParaRPr lang="en-US" sz="1200">
              <a:latin typeface="+mn-lt"/>
            </a:endParaRPr>
          </a:p>
        </p:txBody>
      </p:sp>
      <p:sp>
        <p:nvSpPr>
          <p:cNvPr id="48131" name="Rectangle 2"/>
          <p:cNvSpPr>
            <a:spLocks noGrp="1" noChangeArrowheads="1"/>
          </p:cNvSpPr>
          <p:nvPr>
            <p:ph type="title" idx="4294967295"/>
          </p:nvPr>
        </p:nvSpPr>
        <p:spPr>
          <a:xfrm>
            <a:off x="457200" y="274638"/>
            <a:ext cx="8229600" cy="635000"/>
          </a:xfrm>
        </p:spPr>
        <p:txBody>
          <a:bodyPr anchor="b"/>
          <a:lstStyle/>
          <a:p>
            <a:pPr algn="l" eaLnBrk="1" hangingPunct="1"/>
            <a:r>
              <a:rPr lang="en-US" sz="4000" smtClean="0">
                <a:latin typeface="Albertus Medium" pitchFamily="34" charset="0"/>
              </a:rPr>
              <a:t>Lesson One</a:t>
            </a:r>
          </a:p>
        </p:txBody>
      </p:sp>
      <p:sp>
        <p:nvSpPr>
          <p:cNvPr id="280579" name="Rectangle 3"/>
          <p:cNvSpPr>
            <a:spLocks noGrp="1" noChangeArrowheads="1"/>
          </p:cNvSpPr>
          <p:nvPr>
            <p:ph type="body" idx="4294967295"/>
          </p:nvPr>
        </p:nvSpPr>
        <p:spPr>
          <a:xfrm>
            <a:off x="457200" y="990600"/>
            <a:ext cx="8229600" cy="5257800"/>
          </a:xfrm>
        </p:spPr>
        <p:txBody>
          <a:bodyPr/>
          <a:lstStyle/>
          <a:p>
            <a:pPr eaLnBrk="1" hangingPunct="1"/>
            <a:r>
              <a:rPr lang="en-US" smtClean="0"/>
              <a:t>Does Mom’s income matter, or only Dad’s? </a:t>
            </a:r>
          </a:p>
          <a:p>
            <a:pPr lvl="1" eaLnBrk="1" hangingPunct="1"/>
            <a:r>
              <a:rPr lang="en-US" smtClean="0">
                <a:cs typeface="Arial" charset="0"/>
              </a:rPr>
              <a:t>Our respondents reject POOI: They believe that as Mom’s income goes </a:t>
            </a:r>
            <a:r>
              <a:rPr lang="en-US" i="1" smtClean="0">
                <a:cs typeface="Arial" charset="0"/>
              </a:rPr>
              <a:t>up</a:t>
            </a:r>
            <a:r>
              <a:rPr lang="en-US" smtClean="0">
                <a:cs typeface="Arial" charset="0"/>
              </a:rPr>
              <a:t>, the </a:t>
            </a:r>
            <a:r>
              <a:rPr lang="en-US" i="1" smtClean="0"/>
              <a:t>rate</a:t>
            </a:r>
            <a:r>
              <a:rPr lang="en-US" smtClean="0"/>
              <a:t> applied to Dad’s income should go </a:t>
            </a:r>
            <a:r>
              <a:rPr lang="en-US" i="1" smtClean="0"/>
              <a:t>down</a:t>
            </a:r>
          </a:p>
          <a:p>
            <a:pPr eaLnBrk="1" hangingPunct="1"/>
            <a:r>
              <a:rPr lang="en-US" smtClean="0"/>
              <a:t>“Income Shares” states like Arizona believe in </a:t>
            </a:r>
            <a:r>
              <a:rPr lang="en-US" i="1" smtClean="0"/>
              <a:t>declining </a:t>
            </a:r>
            <a:r>
              <a:rPr lang="en-US" smtClean="0"/>
              <a:t>rates for Dad as </a:t>
            </a:r>
            <a:r>
              <a:rPr lang="en-US" i="1" smtClean="0"/>
              <a:t>his</a:t>
            </a:r>
            <a:r>
              <a:rPr lang="en-US" smtClean="0"/>
              <a:t> income goes up. </a:t>
            </a:r>
          </a:p>
          <a:p>
            <a:pPr lvl="1" eaLnBrk="1" hangingPunct="1"/>
            <a:r>
              <a:rPr lang="en-US" smtClean="0"/>
              <a:t>Do our respondents?</a:t>
            </a:r>
          </a:p>
          <a:p>
            <a:pPr eaLnBrk="1" hangingPunct="1"/>
            <a:r>
              <a:rPr lang="en-US" smtClean="0"/>
              <a:t>No.  See next chart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2"/>
          </p:nvPr>
        </p:nvSpPr>
        <p:spPr>
          <a:noFill/>
        </p:spPr>
        <p:txBody>
          <a:bodyPr/>
          <a:lstStyle/>
          <a:p>
            <a:fld id="{8E157518-4204-4E37-BE16-3FF70783FCB3}" type="slidenum">
              <a:rPr lang="en-US" smtClean="0"/>
              <a:pPr/>
              <a:t>26</a:t>
            </a:fld>
            <a:endParaRPr lang="en-US" smtClean="0"/>
          </a:p>
        </p:txBody>
      </p:sp>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CBE1094-A71B-4781-8DF5-C33408C89366}" type="slidenum">
              <a:rPr lang="en-US" sz="1200">
                <a:latin typeface="+mn-lt"/>
              </a:rPr>
              <a:pPr algn="r">
                <a:defRPr/>
              </a:pPr>
              <a:t>26</a:t>
            </a:fld>
            <a:endParaRPr lang="en-US" sz="1200">
              <a:latin typeface="+mn-lt"/>
            </a:endParaRPr>
          </a:p>
        </p:txBody>
      </p:sp>
      <p:graphicFrame>
        <p:nvGraphicFramePr>
          <p:cNvPr id="2050" name="Object 2"/>
          <p:cNvGraphicFramePr>
            <a:graphicFrameLocks noChangeAspect="1"/>
          </p:cNvGraphicFramePr>
          <p:nvPr/>
        </p:nvGraphicFramePr>
        <p:xfrm>
          <a:off x="457200" y="1828800"/>
          <a:ext cx="8158163" cy="4090988"/>
        </p:xfrm>
        <a:graphic>
          <a:graphicData uri="http://schemas.openxmlformats.org/presentationml/2006/ole">
            <p:oleObj spid="_x0000_s2050" name="Chart" r:id="rId4" imgW="4838700" imgH="2598420" progId="Excel.Sheet.8">
              <p:embed/>
            </p:oleObj>
          </a:graphicData>
        </a:graphic>
      </p:graphicFrame>
      <p:sp>
        <p:nvSpPr>
          <p:cNvPr id="2053" name="Text Box 3"/>
          <p:cNvSpPr txBox="1">
            <a:spLocks noChangeArrowheads="1"/>
          </p:cNvSpPr>
          <p:nvPr/>
        </p:nvSpPr>
        <p:spPr bwMode="auto">
          <a:xfrm>
            <a:off x="762000" y="609600"/>
            <a:ext cx="7315200" cy="822325"/>
          </a:xfrm>
          <a:prstGeom prst="rect">
            <a:avLst/>
          </a:prstGeom>
          <a:noFill/>
          <a:ln w="9525">
            <a:noFill/>
            <a:miter lim="800000"/>
            <a:headEnd/>
            <a:tailEnd/>
          </a:ln>
        </p:spPr>
        <p:txBody>
          <a:bodyPr>
            <a:spAutoFit/>
          </a:bodyPr>
          <a:lstStyle/>
          <a:p>
            <a:pPr algn="ctr" eaLnBrk="0" hangingPunct="0"/>
            <a:r>
              <a:rPr lang="en-US" sz="2400" b="1">
                <a:latin typeface="Albertus Medium" pitchFamily="34" charset="0"/>
              </a:rPr>
              <a:t>Support Payment as Percent of Dad’s Income:</a:t>
            </a:r>
          </a:p>
          <a:p>
            <a:pPr algn="ctr" eaLnBrk="0" hangingPunct="0"/>
            <a:r>
              <a:rPr lang="en-US" sz="2400" b="1">
                <a:latin typeface="Albertus Medium" pitchFamily="34" charset="0"/>
              </a:rPr>
              <a:t>Mom’s Income is $1,000 monthly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ldNum" sz="quarter" idx="12"/>
          </p:nvPr>
        </p:nvSpPr>
        <p:spPr>
          <a:noFill/>
        </p:spPr>
        <p:txBody>
          <a:bodyPr/>
          <a:lstStyle/>
          <a:p>
            <a:fld id="{D833F5CF-22CF-40C6-91A3-C6D138F6F00C}" type="slidenum">
              <a:rPr lang="en-US" smtClean="0"/>
              <a:pPr/>
              <a:t>27</a:t>
            </a:fld>
            <a:endParaRPr lang="en-US" smtClean="0"/>
          </a:p>
        </p:txBody>
      </p:sp>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CA2CE96B-0C30-4342-B638-B57EDE2C6D34}" type="slidenum">
              <a:rPr lang="en-US" sz="1200">
                <a:latin typeface="+mn-lt"/>
              </a:rPr>
              <a:pPr algn="r">
                <a:defRPr/>
              </a:pPr>
              <a:t>27</a:t>
            </a:fld>
            <a:endParaRPr lang="en-US" sz="1200">
              <a:latin typeface="+mn-lt"/>
            </a:endParaRPr>
          </a:p>
        </p:txBody>
      </p:sp>
      <p:graphicFrame>
        <p:nvGraphicFramePr>
          <p:cNvPr id="3074" name="Object 2"/>
          <p:cNvGraphicFramePr>
            <a:graphicFrameLocks noChangeAspect="1"/>
          </p:cNvGraphicFramePr>
          <p:nvPr/>
        </p:nvGraphicFramePr>
        <p:xfrm>
          <a:off x="838200" y="1600200"/>
          <a:ext cx="7593013" cy="4267200"/>
        </p:xfrm>
        <a:graphic>
          <a:graphicData uri="http://schemas.openxmlformats.org/presentationml/2006/ole">
            <p:oleObj spid="_x0000_s3074" name="Chart" r:id="rId4" imgW="6048451" imgH="3648151" progId="Excel.Sheet.8">
              <p:embed/>
            </p:oleObj>
          </a:graphicData>
        </a:graphic>
      </p:graphicFrame>
      <p:sp>
        <p:nvSpPr>
          <p:cNvPr id="3077" name="Text Box 3"/>
          <p:cNvSpPr txBox="1">
            <a:spLocks noChangeArrowheads="1"/>
          </p:cNvSpPr>
          <p:nvPr/>
        </p:nvSpPr>
        <p:spPr bwMode="auto">
          <a:xfrm>
            <a:off x="762000" y="609600"/>
            <a:ext cx="7467600" cy="730250"/>
          </a:xfrm>
          <a:prstGeom prst="rect">
            <a:avLst/>
          </a:prstGeom>
          <a:noFill/>
          <a:ln w="9525">
            <a:noFill/>
            <a:miter lim="800000"/>
            <a:headEnd/>
            <a:tailEnd/>
          </a:ln>
        </p:spPr>
        <p:txBody>
          <a:bodyPr tIns="0" bIns="0">
            <a:spAutoFit/>
          </a:bodyPr>
          <a:lstStyle/>
          <a:p>
            <a:pPr algn="ctr" eaLnBrk="0" hangingPunct="0"/>
            <a:r>
              <a:rPr lang="en-US" sz="2400" b="1">
                <a:latin typeface="Albertus Medium" pitchFamily="34" charset="0"/>
              </a:rPr>
              <a:t>Support Payment as Percent of Dad’s Income:</a:t>
            </a:r>
          </a:p>
          <a:p>
            <a:pPr algn="ctr" eaLnBrk="0" hangingPunct="0"/>
            <a:r>
              <a:rPr lang="en-US" sz="2400" b="1">
                <a:latin typeface="Albertus Medium" pitchFamily="34" charset="0"/>
              </a:rPr>
              <a:t>Mom’s Income is $3,000 monthly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sldNum" sz="quarter" idx="12"/>
          </p:nvPr>
        </p:nvSpPr>
        <p:spPr>
          <a:noFill/>
        </p:spPr>
        <p:txBody>
          <a:bodyPr/>
          <a:lstStyle/>
          <a:p>
            <a:fld id="{B232718C-EFEA-43B8-BD7B-37BC9DE265FC}" type="slidenum">
              <a:rPr lang="en-US" smtClean="0"/>
              <a:pPr/>
              <a:t>28</a:t>
            </a:fld>
            <a:endParaRPr lang="en-US" smtClean="0"/>
          </a:p>
        </p:txBody>
      </p:sp>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FFDCBC07-3CD6-47F0-AC35-D46D385AAEE3}" type="slidenum">
              <a:rPr lang="en-US" sz="1200">
                <a:latin typeface="+mn-lt"/>
              </a:rPr>
              <a:pPr algn="r">
                <a:defRPr/>
              </a:pPr>
              <a:t>28</a:t>
            </a:fld>
            <a:endParaRPr lang="en-US" sz="1200">
              <a:latin typeface="+mn-lt"/>
            </a:endParaRPr>
          </a:p>
        </p:txBody>
      </p:sp>
      <p:graphicFrame>
        <p:nvGraphicFramePr>
          <p:cNvPr id="4098" name="Object 2"/>
          <p:cNvGraphicFramePr>
            <a:graphicFrameLocks noChangeAspect="1"/>
          </p:cNvGraphicFramePr>
          <p:nvPr/>
        </p:nvGraphicFramePr>
        <p:xfrm>
          <a:off x="990600" y="1524000"/>
          <a:ext cx="6718300" cy="5048250"/>
        </p:xfrm>
        <a:graphic>
          <a:graphicData uri="http://schemas.openxmlformats.org/presentationml/2006/ole">
            <p:oleObj spid="_x0000_s4098" name="Chart" r:id="rId4" imgW="6713220" imgH="6377940" progId="Excel.Sheet.8">
              <p:embed/>
            </p:oleObj>
          </a:graphicData>
        </a:graphic>
      </p:graphicFrame>
      <p:sp>
        <p:nvSpPr>
          <p:cNvPr id="4101" name="Text Box 3"/>
          <p:cNvSpPr txBox="1">
            <a:spLocks noChangeArrowheads="1"/>
          </p:cNvSpPr>
          <p:nvPr/>
        </p:nvSpPr>
        <p:spPr bwMode="auto">
          <a:xfrm>
            <a:off x="1219200" y="457200"/>
            <a:ext cx="6324600" cy="822325"/>
          </a:xfrm>
          <a:prstGeom prst="rect">
            <a:avLst/>
          </a:prstGeom>
          <a:noFill/>
          <a:ln w="9525">
            <a:noFill/>
            <a:miter lim="800000"/>
            <a:headEnd/>
            <a:tailEnd/>
          </a:ln>
        </p:spPr>
        <p:txBody>
          <a:bodyPr>
            <a:spAutoFit/>
          </a:bodyPr>
          <a:lstStyle/>
          <a:p>
            <a:pPr algn="ctr"/>
            <a:r>
              <a:rPr lang="en-US" sz="2400" b="1">
                <a:latin typeface="Albertus Medium" pitchFamily="34" charset="0"/>
              </a:rPr>
              <a:t>Support Payment as Percent of Dad’s Income Mom’s Income is $5,000 monthly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Grp="1" noChangeArrowheads="1"/>
          </p:cNvSpPr>
          <p:nvPr>
            <p:ph type="sldNum" sz="quarter" idx="12"/>
          </p:nvPr>
        </p:nvSpPr>
        <p:spPr>
          <a:noFill/>
        </p:spPr>
        <p:txBody>
          <a:bodyPr/>
          <a:lstStyle/>
          <a:p>
            <a:fld id="{F1254767-7BAD-4268-9A19-C52B13166520}" type="slidenum">
              <a:rPr lang="en-US" smtClean="0"/>
              <a:pPr/>
              <a:t>29</a:t>
            </a:fld>
            <a:endParaRPr lang="en-US" smtClean="0"/>
          </a:p>
        </p:txBody>
      </p:sp>
      <p:sp>
        <p:nvSpPr>
          <p:cNvPr id="25"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D6A895C-E508-4591-8651-629CBD31AEFA}" type="slidenum">
              <a:rPr lang="en-US" sz="1200">
                <a:latin typeface="+mn-lt"/>
              </a:rPr>
              <a:pPr algn="r">
                <a:defRPr/>
              </a:pPr>
              <a:t>29</a:t>
            </a:fld>
            <a:endParaRPr lang="en-US" sz="1200">
              <a:latin typeface="+mn-lt"/>
            </a:endParaRPr>
          </a:p>
        </p:txBody>
      </p:sp>
      <p:sp>
        <p:nvSpPr>
          <p:cNvPr id="59395" name="Rectangle 2"/>
          <p:cNvSpPr>
            <a:spLocks noGrp="1" noChangeArrowheads="1"/>
          </p:cNvSpPr>
          <p:nvPr>
            <p:ph type="title" idx="4294967295"/>
          </p:nvPr>
        </p:nvSpPr>
        <p:spPr>
          <a:xfrm>
            <a:off x="457200" y="401638"/>
            <a:ext cx="8229600" cy="762000"/>
          </a:xfrm>
        </p:spPr>
        <p:txBody>
          <a:bodyPr anchor="b"/>
          <a:lstStyle/>
          <a:p>
            <a:pPr eaLnBrk="1" hangingPunct="1"/>
            <a:r>
              <a:rPr lang="en-US" smtClean="0">
                <a:latin typeface="Albertus Medium" pitchFamily="34" charset="0"/>
              </a:rPr>
              <a:t>Rate Rules</a:t>
            </a:r>
          </a:p>
        </p:txBody>
      </p:sp>
      <p:graphicFrame>
        <p:nvGraphicFramePr>
          <p:cNvPr id="288771" name="Group 3"/>
          <p:cNvGraphicFramePr>
            <a:graphicFrameLocks noGrp="1"/>
          </p:cNvGraphicFramePr>
          <p:nvPr>
            <p:ph idx="4294967295"/>
          </p:nvPr>
        </p:nvGraphicFramePr>
        <p:xfrm>
          <a:off x="914400" y="1981200"/>
          <a:ext cx="7924800" cy="3905250"/>
        </p:xfrm>
        <a:graphic>
          <a:graphicData uri="http://schemas.openxmlformats.org/drawingml/2006/table">
            <a:tbl>
              <a:tblPr/>
              <a:tblGrid>
                <a:gridCol w="2593975"/>
                <a:gridCol w="2592388"/>
                <a:gridCol w="2738437"/>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As Mom’s Income Rises</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As Dad’s Income Rises</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charset="0"/>
                        </a:rPr>
                        <a:t>POOI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Unchanged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Unchanged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charset="0"/>
                        </a:rPr>
                        <a:t>Income Shares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Go 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Go 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charset="0"/>
                        </a:rPr>
                        <a:t>Pima County Citizens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Go 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Unchanged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Grp="1" noChangeArrowheads="1"/>
          </p:cNvSpPr>
          <p:nvPr>
            <p:ph type="sldNum" sz="quarter" idx="12"/>
          </p:nvPr>
        </p:nvSpPr>
        <p:spPr>
          <a:noFill/>
        </p:spPr>
        <p:txBody>
          <a:bodyPr/>
          <a:lstStyle/>
          <a:p>
            <a:fld id="{F6821241-6D9E-466A-84E5-5C72CF1BD453}" type="slidenum">
              <a:rPr lang="en-US" smtClean="0"/>
              <a:pPr/>
              <a:t>3</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B1F20B4-D491-4329-90FD-B43469A26671}" type="slidenum">
              <a:rPr lang="en-US" sz="1200">
                <a:latin typeface="+mn-lt"/>
              </a:rPr>
              <a:pPr algn="r">
                <a:defRPr/>
              </a:pPr>
              <a:t>3</a:t>
            </a:fld>
            <a:endParaRPr lang="en-US" sz="1200">
              <a:latin typeface="+mn-lt"/>
            </a:endParaRPr>
          </a:p>
        </p:txBody>
      </p:sp>
      <p:sp>
        <p:nvSpPr>
          <p:cNvPr id="18435" name="Rectangle 2"/>
          <p:cNvSpPr>
            <a:spLocks noGrp="1" noChangeArrowheads="1"/>
          </p:cNvSpPr>
          <p:nvPr>
            <p:ph type="title" idx="4294967295"/>
          </p:nvPr>
        </p:nvSpPr>
        <p:spPr>
          <a:xfrm>
            <a:off x="457200" y="274638"/>
            <a:ext cx="8229600" cy="841375"/>
          </a:xfrm>
        </p:spPr>
        <p:txBody>
          <a:bodyPr anchor="b"/>
          <a:lstStyle/>
          <a:p>
            <a:pPr algn="l" eaLnBrk="1" hangingPunct="1"/>
            <a:r>
              <a:rPr lang="en-US" smtClean="0">
                <a:solidFill>
                  <a:schemeClr val="tx1"/>
                </a:solidFill>
                <a:latin typeface="Albertus Medium" pitchFamily="34" charset="0"/>
              </a:rPr>
              <a:t>What We Hope to Learn</a:t>
            </a:r>
          </a:p>
        </p:txBody>
      </p:sp>
      <p:sp>
        <p:nvSpPr>
          <p:cNvPr id="22532" name="Rectangle 3"/>
          <p:cNvSpPr>
            <a:spLocks noGrp="1" noChangeArrowheads="1"/>
          </p:cNvSpPr>
          <p:nvPr>
            <p:ph type="body" idx="4294967295"/>
          </p:nvPr>
        </p:nvSpPr>
        <p:spPr>
          <a:xfrm>
            <a:off x="1143000" y="1524000"/>
            <a:ext cx="7313613" cy="4497388"/>
          </a:xfrm>
        </p:spPr>
        <p:txBody>
          <a:bodyPr/>
          <a:lstStyle/>
          <a:p>
            <a:pPr eaLnBrk="1" hangingPunct="1">
              <a:lnSpc>
                <a:spcPct val="90000"/>
              </a:lnSpc>
            </a:pPr>
            <a:r>
              <a:rPr lang="en-US" sz="2800" dirty="0" smtClean="0">
                <a:solidFill>
                  <a:srgbClr val="993300"/>
                </a:solidFill>
              </a:rPr>
              <a:t>Are there principles animating people’s views about the appropriate outcome in a legal dispute?  If so, what are they?</a:t>
            </a:r>
          </a:p>
          <a:p>
            <a:pPr eaLnBrk="1" hangingPunct="1">
              <a:lnSpc>
                <a:spcPct val="90000"/>
              </a:lnSpc>
            </a:pPr>
            <a:r>
              <a:rPr lang="en-US" sz="2800" dirty="0" smtClean="0"/>
              <a:t>A Principle could be either </a:t>
            </a:r>
          </a:p>
          <a:p>
            <a:pPr lvl="1" eaLnBrk="1" hangingPunct="1">
              <a:lnSpc>
                <a:spcPct val="90000"/>
              </a:lnSpc>
            </a:pPr>
            <a:r>
              <a:rPr lang="en-US" sz="2400" dirty="0" smtClean="0"/>
              <a:t>statement of a rule or policy directing how a  case should be decided</a:t>
            </a:r>
          </a:p>
          <a:p>
            <a:pPr lvl="1" eaLnBrk="1" hangingPunct="1">
              <a:lnSpc>
                <a:spcPct val="90000"/>
              </a:lnSpc>
            </a:pPr>
            <a:r>
              <a:rPr lang="en-US" sz="2400" dirty="0" smtClean="0"/>
              <a:t>statement fairly summarizing decision patterns revealed in cases actually put</a:t>
            </a:r>
          </a:p>
          <a:p>
            <a:pPr eaLnBrk="1" hangingPunct="1">
              <a:lnSpc>
                <a:spcPct val="90000"/>
              </a:lnSpc>
            </a:pPr>
            <a:r>
              <a:rPr lang="en-US" sz="2800" dirty="0" smtClean="0"/>
              <a:t>Are the principles folks actually employ in cases the same as those they say they believe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2532">
                                            <p:txEl>
                                              <p:pRg st="1" end="1"/>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2532">
                                            <p:txEl>
                                              <p:pRg st="2" end="2"/>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2532">
                                            <p:txEl>
                                              <p:pRg st="3" end="3"/>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uiExpand="1" build="p"/>
      <p:bldP spid="22532"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Grp="1" noChangeArrowheads="1"/>
          </p:cNvSpPr>
          <p:nvPr>
            <p:ph type="sldNum" sz="quarter" idx="12"/>
          </p:nvPr>
        </p:nvSpPr>
        <p:spPr>
          <a:noFill/>
        </p:spPr>
        <p:txBody>
          <a:bodyPr/>
          <a:lstStyle/>
          <a:p>
            <a:fld id="{A98F509F-E170-4FF9-BAB5-C539D663FA82}" type="slidenum">
              <a:rPr lang="en-US" smtClean="0"/>
              <a:pPr/>
              <a:t>30</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ED53967-2AC1-46D9-8F2B-9045E6F41AE4}" type="slidenum">
              <a:rPr lang="en-US" sz="1200">
                <a:latin typeface="+mn-lt"/>
              </a:rPr>
              <a:pPr algn="r">
                <a:defRPr/>
              </a:pPr>
              <a:t>30</a:t>
            </a:fld>
            <a:endParaRPr lang="en-US" sz="1200">
              <a:latin typeface="+mn-lt"/>
            </a:endParaRPr>
          </a:p>
        </p:txBody>
      </p:sp>
      <p:sp>
        <p:nvSpPr>
          <p:cNvPr id="61443" name="Rectangle 2"/>
          <p:cNvSpPr>
            <a:spLocks noGrp="1" noChangeArrowheads="1"/>
          </p:cNvSpPr>
          <p:nvPr>
            <p:ph type="title" idx="4294967295"/>
          </p:nvPr>
        </p:nvSpPr>
        <p:spPr>
          <a:xfrm>
            <a:off x="381000" y="228600"/>
            <a:ext cx="8229600" cy="660400"/>
          </a:xfrm>
        </p:spPr>
        <p:txBody>
          <a:bodyPr anchor="b"/>
          <a:lstStyle/>
          <a:p>
            <a:pPr algn="l" eaLnBrk="1" hangingPunct="1"/>
            <a:r>
              <a:rPr lang="en-US" sz="4000" smtClean="0">
                <a:latin typeface="Albertus Medium" pitchFamily="34" charset="0"/>
              </a:rPr>
              <a:t>Key Points on Rates</a:t>
            </a:r>
          </a:p>
        </p:txBody>
      </p:sp>
      <p:sp>
        <p:nvSpPr>
          <p:cNvPr id="290819" name="Rectangle 3"/>
          <p:cNvSpPr>
            <a:spLocks noGrp="1" noChangeArrowheads="1"/>
          </p:cNvSpPr>
          <p:nvPr>
            <p:ph type="body" idx="4294967295"/>
          </p:nvPr>
        </p:nvSpPr>
        <p:spPr>
          <a:xfrm>
            <a:off x="762000" y="1143000"/>
            <a:ext cx="7772400" cy="4876800"/>
          </a:xfrm>
        </p:spPr>
        <p:txBody>
          <a:bodyPr/>
          <a:lstStyle/>
          <a:p>
            <a:pPr eaLnBrk="1" hangingPunct="1"/>
            <a:r>
              <a:rPr lang="en-US" smtClean="0"/>
              <a:t>“Flat tax” preferred for child support</a:t>
            </a:r>
          </a:p>
          <a:p>
            <a:pPr lvl="1" eaLnBrk="1" hangingPunct="1"/>
            <a:r>
              <a:rPr lang="en-US" smtClean="0"/>
              <a:t>But a higher flat tax on Dad when Mom’s income is lower</a:t>
            </a:r>
          </a:p>
          <a:p>
            <a:pPr lvl="1" eaLnBrk="1" hangingPunct="1"/>
            <a:r>
              <a:rPr lang="en-US" smtClean="0"/>
              <a:t>This is neither POOI nor Income Shares</a:t>
            </a:r>
          </a:p>
          <a:p>
            <a:pPr eaLnBrk="1" hangingPunct="1"/>
            <a:r>
              <a:rPr lang="en-US" smtClean="0"/>
              <a:t>This </a:t>
            </a:r>
            <a:r>
              <a:rPr lang="en-US" i="1" smtClean="0"/>
              <a:t>rate structure</a:t>
            </a:r>
            <a:r>
              <a:rPr lang="en-US" smtClean="0"/>
              <a:t> preferred by men and women:</a:t>
            </a:r>
          </a:p>
          <a:p>
            <a:pPr eaLnBrk="1" hangingPunct="1"/>
            <a:r>
              <a:rPr lang="en-US" smtClean="0"/>
              <a:t>But how do the actual support amounts compare to existing guidelines?</a:t>
            </a:r>
            <a:endParaRPr lang="en-US" sz="17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0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6"/>
          <p:cNvSpPr>
            <a:spLocks noGrp="1" noChangeArrowheads="1"/>
          </p:cNvSpPr>
          <p:nvPr>
            <p:ph type="sldNum" sz="quarter" idx="12"/>
          </p:nvPr>
        </p:nvSpPr>
        <p:spPr>
          <a:noFill/>
        </p:spPr>
        <p:txBody>
          <a:bodyPr/>
          <a:lstStyle/>
          <a:p>
            <a:fld id="{31C17F7C-1989-4D0F-A4EB-441DC3277365}" type="slidenum">
              <a:rPr lang="en-US" smtClean="0"/>
              <a:pPr/>
              <a:t>31</a:t>
            </a:fld>
            <a:endParaRPr lang="en-US" smtClean="0"/>
          </a:p>
        </p:txBody>
      </p:sp>
      <p:sp>
        <p:nvSpPr>
          <p:cNvPr id="819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AD29693-117C-41D6-87A4-095A1B1F17C3}" type="slidenum">
              <a:rPr lang="en-US" sz="1400"/>
              <a:pPr algn="r"/>
              <a:t>31</a:t>
            </a:fld>
            <a:endParaRPr lang="en-US" sz="1400"/>
          </a:p>
        </p:txBody>
      </p:sp>
      <p:graphicFrame>
        <p:nvGraphicFramePr>
          <p:cNvPr id="8194" name="Object 2"/>
          <p:cNvGraphicFramePr>
            <a:graphicFrameLocks noChangeAspect="1"/>
          </p:cNvGraphicFramePr>
          <p:nvPr>
            <p:ph idx="4294967295"/>
          </p:nvPr>
        </p:nvGraphicFramePr>
        <p:xfrm>
          <a:off x="304800" y="304800"/>
          <a:ext cx="8229600" cy="4543425"/>
        </p:xfrm>
        <a:graphic>
          <a:graphicData uri="http://schemas.openxmlformats.org/presentationml/2006/ole">
            <p:oleObj spid="_x0000_s8194" name="Document" r:id="rId5" imgW="6159795" imgH="3292975" progId="Word.Document.8">
              <p:embed/>
            </p:oleObj>
          </a:graphicData>
        </a:graphic>
      </p:graphicFrame>
      <p:sp>
        <p:nvSpPr>
          <p:cNvPr id="8197" name="Text Box 3"/>
          <p:cNvSpPr txBox="1">
            <a:spLocks noChangeArrowheads="1"/>
          </p:cNvSpPr>
          <p:nvPr/>
        </p:nvSpPr>
        <p:spPr bwMode="auto">
          <a:xfrm>
            <a:off x="609600" y="4724400"/>
            <a:ext cx="8077200" cy="366713"/>
          </a:xfrm>
          <a:prstGeom prst="rect">
            <a:avLst/>
          </a:prstGeom>
          <a:noFill/>
          <a:ln w="9525">
            <a:noFill/>
            <a:miter lim="800000"/>
            <a:headEnd/>
            <a:tailEnd/>
          </a:ln>
        </p:spPr>
        <p:txBody>
          <a:bodyPr>
            <a:spAutoFit/>
          </a:bodyPr>
          <a:lstStyle/>
          <a:p>
            <a:endParaRPr lang="en-US"/>
          </a:p>
        </p:txBody>
      </p:sp>
      <p:sp>
        <p:nvSpPr>
          <p:cNvPr id="301060" name="Text Box 4"/>
          <p:cNvSpPr txBox="1">
            <a:spLocks noChangeArrowheads="1"/>
          </p:cNvSpPr>
          <p:nvPr/>
        </p:nvSpPr>
        <p:spPr bwMode="auto">
          <a:xfrm>
            <a:off x="381000" y="4630738"/>
            <a:ext cx="8229600" cy="2227262"/>
          </a:xfrm>
          <a:prstGeom prst="rect">
            <a:avLst/>
          </a:prstGeom>
          <a:noFill/>
          <a:ln w="9525">
            <a:noFill/>
            <a:miter lim="800000"/>
            <a:headEnd/>
            <a:tailEnd/>
          </a:ln>
        </p:spPr>
        <p:txBody>
          <a:bodyPr>
            <a:spAutoFit/>
          </a:bodyPr>
          <a:lstStyle/>
          <a:p>
            <a:pPr>
              <a:buFontTx/>
              <a:buChar char="•"/>
            </a:pPr>
            <a:r>
              <a:rPr lang="en-US" sz="2800" b="1">
                <a:latin typeface="Garamond" pitchFamily="18" charset="0"/>
              </a:rPr>
              <a:t>Middle Cell</a:t>
            </a:r>
            <a:r>
              <a:rPr lang="en-US" sz="2800">
                <a:latin typeface="Garamond" pitchFamily="18" charset="0"/>
              </a:rPr>
              <a:t>: </a:t>
            </a:r>
            <a:r>
              <a:rPr lang="en-US" sz="2800" b="1" i="1">
                <a:latin typeface="Garamond" pitchFamily="18" charset="0"/>
              </a:rPr>
              <a:t>Identical</a:t>
            </a:r>
          </a:p>
          <a:p>
            <a:pPr>
              <a:buFontTx/>
              <a:buChar char="•"/>
            </a:pPr>
            <a:r>
              <a:rPr lang="en-US" sz="2800" b="1">
                <a:latin typeface="Garamond" pitchFamily="18" charset="0"/>
              </a:rPr>
              <a:t>Top Row (Poor Moms):</a:t>
            </a:r>
            <a:r>
              <a:rPr lang="en-US" sz="2800">
                <a:latin typeface="Garamond" pitchFamily="18" charset="0"/>
              </a:rPr>
              <a:t>  Public wants higher amounts</a:t>
            </a:r>
          </a:p>
          <a:p>
            <a:pPr>
              <a:buFontTx/>
              <a:buChar char="•"/>
            </a:pPr>
            <a:r>
              <a:rPr lang="en-US" sz="2800" b="1">
                <a:latin typeface="Garamond" pitchFamily="18" charset="0"/>
              </a:rPr>
              <a:t>Bottom Row</a:t>
            </a:r>
            <a:r>
              <a:rPr lang="en-US" sz="2800">
                <a:latin typeface="Garamond" pitchFamily="18" charset="0"/>
              </a:rPr>
              <a:t> </a:t>
            </a:r>
            <a:r>
              <a:rPr lang="en-US" sz="2800" b="1">
                <a:latin typeface="Garamond" pitchFamily="18" charset="0"/>
              </a:rPr>
              <a:t>(Comfortable Moms)</a:t>
            </a:r>
            <a:r>
              <a:rPr lang="en-US" sz="2800">
                <a:latin typeface="Garamond" pitchFamily="18" charset="0"/>
              </a:rPr>
              <a:t> Public wants lower amounts.</a:t>
            </a:r>
          </a:p>
          <a:p>
            <a:pPr>
              <a:buFontTx/>
              <a:buChar char="•"/>
            </a:pPr>
            <a:r>
              <a:rPr lang="en-US" sz="2800" b="1">
                <a:latin typeface="Garamond" pitchFamily="18" charset="0"/>
              </a:rPr>
              <a:t>Ears:</a:t>
            </a:r>
            <a:r>
              <a:rPr lang="en-US" sz="2800">
                <a:latin typeface="Garamond" pitchFamily="18" charset="0"/>
              </a:rPr>
              <a:t> Same pattern—lower earner favored</a:t>
            </a:r>
          </a:p>
        </p:txBody>
      </p:sp>
      <p:sp>
        <p:nvSpPr>
          <p:cNvPr id="301061" name="Rectangle 5"/>
          <p:cNvSpPr>
            <a:spLocks noChangeArrowheads="1"/>
          </p:cNvSpPr>
          <p:nvPr/>
        </p:nvSpPr>
        <p:spPr bwMode="auto">
          <a:xfrm>
            <a:off x="2514600" y="1905000"/>
            <a:ext cx="5638800" cy="838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1062" name="Rectangle 6"/>
          <p:cNvSpPr>
            <a:spLocks noChangeArrowheads="1"/>
          </p:cNvSpPr>
          <p:nvPr/>
        </p:nvSpPr>
        <p:spPr bwMode="auto">
          <a:xfrm>
            <a:off x="2590800" y="3733800"/>
            <a:ext cx="5334000" cy="7620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1063" name="Rectangle 7"/>
          <p:cNvSpPr>
            <a:spLocks noChangeArrowheads="1"/>
          </p:cNvSpPr>
          <p:nvPr/>
        </p:nvSpPr>
        <p:spPr bwMode="auto">
          <a:xfrm>
            <a:off x="2971800" y="2819400"/>
            <a:ext cx="990600" cy="7620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1064" name="Rectangle 8"/>
          <p:cNvSpPr>
            <a:spLocks noChangeArrowheads="1"/>
          </p:cNvSpPr>
          <p:nvPr/>
        </p:nvSpPr>
        <p:spPr bwMode="auto">
          <a:xfrm>
            <a:off x="6781800" y="2819400"/>
            <a:ext cx="1143000" cy="7620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1065" name="Rectangle 9"/>
          <p:cNvSpPr>
            <a:spLocks noChangeArrowheads="1"/>
          </p:cNvSpPr>
          <p:nvPr/>
        </p:nvSpPr>
        <p:spPr bwMode="auto">
          <a:xfrm>
            <a:off x="4572000" y="2895600"/>
            <a:ext cx="1600200" cy="6858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1066" name="AutoShape 10"/>
          <p:cNvSpPr>
            <a:spLocks noChangeAspect="1" noChangeArrowheads="1"/>
          </p:cNvSpPr>
          <p:nvPr/>
        </p:nvSpPr>
        <p:spPr bwMode="auto">
          <a:xfrm>
            <a:off x="3657600" y="1981200"/>
            <a:ext cx="228600" cy="217488"/>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1067" name="AutoShape 11"/>
          <p:cNvSpPr>
            <a:spLocks noChangeAspect="1" noChangeArrowheads="1"/>
          </p:cNvSpPr>
          <p:nvPr/>
        </p:nvSpPr>
        <p:spPr bwMode="auto">
          <a:xfrm>
            <a:off x="5562600" y="1981200"/>
            <a:ext cx="228600" cy="217488"/>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1068" name="AutoShape 12"/>
          <p:cNvSpPr>
            <a:spLocks noChangeAspect="1" noChangeArrowheads="1"/>
          </p:cNvSpPr>
          <p:nvPr/>
        </p:nvSpPr>
        <p:spPr bwMode="auto">
          <a:xfrm>
            <a:off x="7696200" y="1981200"/>
            <a:ext cx="228600" cy="217488"/>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1069" name="AutoShape 13"/>
          <p:cNvSpPr>
            <a:spLocks noChangeAspect="1" noChangeArrowheads="1"/>
          </p:cNvSpPr>
          <p:nvPr/>
        </p:nvSpPr>
        <p:spPr bwMode="auto">
          <a:xfrm>
            <a:off x="3581400" y="4191000"/>
            <a:ext cx="228600" cy="217488"/>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1070" name="AutoShape 14"/>
          <p:cNvSpPr>
            <a:spLocks noChangeAspect="1" noChangeArrowheads="1"/>
          </p:cNvSpPr>
          <p:nvPr/>
        </p:nvSpPr>
        <p:spPr bwMode="auto">
          <a:xfrm>
            <a:off x="5638800" y="4191000"/>
            <a:ext cx="228600" cy="217488"/>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1071" name="AutoShape 15"/>
          <p:cNvSpPr>
            <a:spLocks noChangeAspect="1" noChangeArrowheads="1"/>
          </p:cNvSpPr>
          <p:nvPr/>
        </p:nvSpPr>
        <p:spPr bwMode="auto">
          <a:xfrm>
            <a:off x="7543800" y="4191000"/>
            <a:ext cx="228600" cy="217488"/>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1072" name="AutoShape 16"/>
          <p:cNvSpPr>
            <a:spLocks noChangeAspect="1" noChangeArrowheads="1"/>
          </p:cNvSpPr>
          <p:nvPr/>
        </p:nvSpPr>
        <p:spPr bwMode="auto">
          <a:xfrm>
            <a:off x="3581400" y="3352800"/>
            <a:ext cx="228600" cy="217488"/>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1073" name="AutoShape 17"/>
          <p:cNvSpPr>
            <a:spLocks noChangeAspect="1" noChangeArrowheads="1"/>
          </p:cNvSpPr>
          <p:nvPr/>
        </p:nvSpPr>
        <p:spPr bwMode="auto">
          <a:xfrm>
            <a:off x="7620000" y="2819400"/>
            <a:ext cx="228600" cy="217488"/>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60">
                                            <p:txEl>
                                              <p:pRg st="0" end="0"/>
                                            </p:txEl>
                                          </p:spTgt>
                                        </p:tgtEl>
                                        <p:attrNameLst>
                                          <p:attrName>style.visibility</p:attrName>
                                        </p:attrNameLst>
                                      </p:cBhvr>
                                      <p:to>
                                        <p:strVal val="visible"/>
                                      </p:to>
                                    </p:set>
                                  </p:childTnLst>
                                </p:cTn>
                              </p:par>
                              <p:par>
                                <p:cTn id="7" presetID="2" presetClass="exit" presetSubtype="4" fill="hold" grpId="0" nodeType="withEffect">
                                  <p:stCondLst>
                                    <p:cond delay="0"/>
                                  </p:stCondLst>
                                  <p:childTnLst>
                                    <p:anim calcmode="lin" valueType="num">
                                      <p:cBhvr additive="base">
                                        <p:cTn id="8" dur="500"/>
                                        <p:tgtEl>
                                          <p:spTgt spid="301065"/>
                                        </p:tgtEl>
                                        <p:attrNameLst>
                                          <p:attrName>ppt_x</p:attrName>
                                        </p:attrNameLst>
                                      </p:cBhvr>
                                      <p:tavLst>
                                        <p:tav tm="0">
                                          <p:val>
                                            <p:strVal val="ppt_x"/>
                                          </p:val>
                                        </p:tav>
                                        <p:tav tm="100000">
                                          <p:val>
                                            <p:strVal val="ppt_x"/>
                                          </p:val>
                                        </p:tav>
                                      </p:tavLst>
                                    </p:anim>
                                    <p:anim calcmode="lin" valueType="num">
                                      <p:cBhvr additive="base">
                                        <p:cTn id="9" dur="500"/>
                                        <p:tgtEl>
                                          <p:spTgt spid="301065"/>
                                        </p:tgtEl>
                                        <p:attrNameLst>
                                          <p:attrName>ppt_y</p:attrName>
                                        </p:attrNameLst>
                                      </p:cBhvr>
                                      <p:tavLst>
                                        <p:tav tm="0">
                                          <p:val>
                                            <p:strVal val="ppt_y"/>
                                          </p:val>
                                        </p:tav>
                                        <p:tav tm="100000">
                                          <p:val>
                                            <p:strVal val="1+ppt_h/2"/>
                                          </p:val>
                                        </p:tav>
                                      </p:tavLst>
                                    </p:anim>
                                    <p:set>
                                      <p:cBhvr>
                                        <p:cTn id="10" dur="1" fill="hold">
                                          <p:stCondLst>
                                            <p:cond delay="499"/>
                                          </p:stCondLst>
                                        </p:cTn>
                                        <p:tgtEl>
                                          <p:spTgt spid="30106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060">
                                            <p:txEl>
                                              <p:pRg st="1" end="1"/>
                                            </p:txEl>
                                          </p:spTgt>
                                        </p:tgtEl>
                                        <p:attrNameLst>
                                          <p:attrName>style.visibility</p:attrName>
                                        </p:attrNameLst>
                                      </p:cBhvr>
                                      <p:to>
                                        <p:strVal val="visible"/>
                                      </p:to>
                                    </p:set>
                                  </p:childTnLst>
                                </p:cTn>
                              </p:par>
                              <p:par>
                                <p:cTn id="15" presetID="2" presetClass="exit" presetSubtype="4" fill="hold" grpId="0" nodeType="withEffect">
                                  <p:stCondLst>
                                    <p:cond delay="0"/>
                                  </p:stCondLst>
                                  <p:childTnLst>
                                    <p:anim calcmode="lin" valueType="num">
                                      <p:cBhvr additive="base">
                                        <p:cTn id="16" dur="500"/>
                                        <p:tgtEl>
                                          <p:spTgt spid="301061"/>
                                        </p:tgtEl>
                                        <p:attrNameLst>
                                          <p:attrName>ppt_x</p:attrName>
                                        </p:attrNameLst>
                                      </p:cBhvr>
                                      <p:tavLst>
                                        <p:tav tm="0">
                                          <p:val>
                                            <p:strVal val="ppt_x"/>
                                          </p:val>
                                        </p:tav>
                                        <p:tav tm="100000">
                                          <p:val>
                                            <p:strVal val="ppt_x"/>
                                          </p:val>
                                        </p:tav>
                                      </p:tavLst>
                                    </p:anim>
                                    <p:anim calcmode="lin" valueType="num">
                                      <p:cBhvr additive="base">
                                        <p:cTn id="17" dur="500"/>
                                        <p:tgtEl>
                                          <p:spTgt spid="301061"/>
                                        </p:tgtEl>
                                        <p:attrNameLst>
                                          <p:attrName>ppt_y</p:attrName>
                                        </p:attrNameLst>
                                      </p:cBhvr>
                                      <p:tavLst>
                                        <p:tav tm="0">
                                          <p:val>
                                            <p:strVal val="ppt_y"/>
                                          </p:val>
                                        </p:tav>
                                        <p:tav tm="100000">
                                          <p:val>
                                            <p:strVal val="1+ppt_h/2"/>
                                          </p:val>
                                        </p:tav>
                                      </p:tavLst>
                                    </p:anim>
                                    <p:set>
                                      <p:cBhvr>
                                        <p:cTn id="18" dur="1" fill="hold">
                                          <p:stCondLst>
                                            <p:cond delay="499"/>
                                          </p:stCondLst>
                                        </p:cTn>
                                        <p:tgtEl>
                                          <p:spTgt spid="30106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010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10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10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1060">
                                            <p:txEl>
                                              <p:pRg st="2" end="2"/>
                                            </p:txEl>
                                          </p:spTgt>
                                        </p:tgtEl>
                                        <p:attrNameLst>
                                          <p:attrName>style.visibility</p:attrName>
                                        </p:attrNameLst>
                                      </p:cBhvr>
                                      <p:to>
                                        <p:strVal val="visible"/>
                                      </p:to>
                                    </p:set>
                                  </p:childTnLst>
                                </p:cTn>
                              </p:par>
                              <p:par>
                                <p:cTn id="29" presetID="2" presetClass="exit" presetSubtype="4" fill="hold" grpId="0" nodeType="withEffect">
                                  <p:stCondLst>
                                    <p:cond delay="0"/>
                                  </p:stCondLst>
                                  <p:childTnLst>
                                    <p:anim calcmode="lin" valueType="num">
                                      <p:cBhvr additive="base">
                                        <p:cTn id="30" dur="500"/>
                                        <p:tgtEl>
                                          <p:spTgt spid="301062"/>
                                        </p:tgtEl>
                                        <p:attrNameLst>
                                          <p:attrName>ppt_x</p:attrName>
                                        </p:attrNameLst>
                                      </p:cBhvr>
                                      <p:tavLst>
                                        <p:tav tm="0">
                                          <p:val>
                                            <p:strVal val="ppt_x"/>
                                          </p:val>
                                        </p:tav>
                                        <p:tav tm="100000">
                                          <p:val>
                                            <p:strVal val="ppt_x"/>
                                          </p:val>
                                        </p:tav>
                                      </p:tavLst>
                                    </p:anim>
                                    <p:anim calcmode="lin" valueType="num">
                                      <p:cBhvr additive="base">
                                        <p:cTn id="31" dur="500"/>
                                        <p:tgtEl>
                                          <p:spTgt spid="301062"/>
                                        </p:tgtEl>
                                        <p:attrNameLst>
                                          <p:attrName>ppt_y</p:attrName>
                                        </p:attrNameLst>
                                      </p:cBhvr>
                                      <p:tavLst>
                                        <p:tav tm="0">
                                          <p:val>
                                            <p:strVal val="ppt_y"/>
                                          </p:val>
                                        </p:tav>
                                        <p:tav tm="100000">
                                          <p:val>
                                            <p:strVal val="1+ppt_h/2"/>
                                          </p:val>
                                        </p:tav>
                                      </p:tavLst>
                                    </p:anim>
                                    <p:set>
                                      <p:cBhvr>
                                        <p:cTn id="32" dur="1" fill="hold">
                                          <p:stCondLst>
                                            <p:cond delay="499"/>
                                          </p:stCondLst>
                                        </p:cTn>
                                        <p:tgtEl>
                                          <p:spTgt spid="30106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010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10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10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106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0106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0106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0107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1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1" grpId="0" animBg="1"/>
      <p:bldP spid="301062" grpId="0" animBg="1"/>
      <p:bldP spid="301063" grpId="0" animBg="1"/>
      <p:bldP spid="301064" grpId="0" animBg="1"/>
      <p:bldP spid="3010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sldNum" sz="quarter" idx="12"/>
          </p:nvPr>
        </p:nvSpPr>
        <p:spPr>
          <a:noFill/>
        </p:spPr>
        <p:txBody>
          <a:bodyPr/>
          <a:lstStyle/>
          <a:p>
            <a:fld id="{F333DF9E-4FC6-409B-B0E5-B7803CBE9CDA}" type="slidenum">
              <a:rPr lang="en-US" smtClean="0"/>
              <a:pPr/>
              <a:t>32</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38FB65F-6E0E-43D0-BEE5-A21FAF48E718}" type="slidenum">
              <a:rPr lang="en-US" sz="1200">
                <a:latin typeface="+mn-lt"/>
              </a:rPr>
              <a:pPr algn="r">
                <a:defRPr/>
              </a:pPr>
              <a:t>32</a:t>
            </a:fld>
            <a:endParaRPr lang="en-US" sz="1200">
              <a:latin typeface="+mn-lt"/>
            </a:endParaRPr>
          </a:p>
        </p:txBody>
      </p:sp>
      <p:sp>
        <p:nvSpPr>
          <p:cNvPr id="66563" name="Rectangle 2"/>
          <p:cNvSpPr>
            <a:spLocks noGrp="1" noChangeArrowheads="1"/>
          </p:cNvSpPr>
          <p:nvPr>
            <p:ph type="title" idx="4294967295"/>
          </p:nvPr>
        </p:nvSpPr>
        <p:spPr>
          <a:xfrm>
            <a:off x="457200" y="381000"/>
            <a:ext cx="8229600" cy="635000"/>
          </a:xfrm>
        </p:spPr>
        <p:txBody>
          <a:bodyPr anchor="b"/>
          <a:lstStyle/>
          <a:p>
            <a:pPr algn="l" eaLnBrk="1" hangingPunct="1"/>
            <a:r>
              <a:rPr lang="en-US" sz="4000" smtClean="0">
                <a:solidFill>
                  <a:schemeClr val="tx1"/>
                </a:solidFill>
                <a:latin typeface="Albertus Medium" pitchFamily="34" charset="0"/>
              </a:rPr>
              <a:t>Key Points on Amounts</a:t>
            </a:r>
          </a:p>
        </p:txBody>
      </p:sp>
      <p:sp>
        <p:nvSpPr>
          <p:cNvPr id="303107" name="Rectangle 3"/>
          <p:cNvSpPr>
            <a:spLocks noGrp="1" noChangeArrowheads="1"/>
          </p:cNvSpPr>
          <p:nvPr>
            <p:ph type="body" idx="4294967295"/>
          </p:nvPr>
        </p:nvSpPr>
        <p:spPr>
          <a:xfrm>
            <a:off x="762000" y="1447800"/>
            <a:ext cx="7848600" cy="4495800"/>
          </a:xfrm>
        </p:spPr>
        <p:txBody>
          <a:bodyPr/>
          <a:lstStyle/>
          <a:p>
            <a:pPr eaLnBrk="1" hangingPunct="1">
              <a:lnSpc>
                <a:spcPct val="90000"/>
              </a:lnSpc>
            </a:pPr>
            <a:r>
              <a:rPr lang="en-US" smtClean="0"/>
              <a:t>Respondents favor higher support amounts than Arizona demands</a:t>
            </a:r>
          </a:p>
          <a:p>
            <a:pPr eaLnBrk="1" hangingPunct="1">
              <a:lnSpc>
                <a:spcPct val="90000"/>
              </a:lnSpc>
            </a:pPr>
            <a:r>
              <a:rPr lang="en-US" smtClean="0"/>
              <a:t>Compared to Iowa: they want</a:t>
            </a:r>
          </a:p>
          <a:p>
            <a:pPr lvl="1" eaLnBrk="1" hangingPunct="1">
              <a:lnSpc>
                <a:spcPct val="90000"/>
              </a:lnSpc>
            </a:pPr>
            <a:r>
              <a:rPr lang="en-US" smtClean="0"/>
              <a:t>Higher amounts for low-income CPs</a:t>
            </a:r>
          </a:p>
          <a:p>
            <a:pPr lvl="1" eaLnBrk="1" hangingPunct="1">
              <a:lnSpc>
                <a:spcPct val="90000"/>
              </a:lnSpc>
            </a:pPr>
            <a:r>
              <a:rPr lang="en-US" smtClean="0"/>
              <a:t>Lower amounts for high-income CPs</a:t>
            </a:r>
          </a:p>
          <a:p>
            <a:pPr lvl="1" eaLnBrk="1" hangingPunct="1">
              <a:lnSpc>
                <a:spcPct val="90000"/>
              </a:lnSpc>
            </a:pPr>
            <a:r>
              <a:rPr lang="en-US" smtClean="0"/>
              <a:t>Seems consistent with both Well-Being, EPP and  Dual Obligation</a:t>
            </a:r>
          </a:p>
          <a:p>
            <a:pPr eaLnBrk="1" hangingPunct="1">
              <a:lnSpc>
                <a:spcPct val="90000"/>
              </a:lnSpc>
            </a:pPr>
            <a:r>
              <a:rPr lang="en-US" i="1" smtClean="0"/>
              <a:t>But: What about the variability in our respondents’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sldNum" sz="quarter" idx="12"/>
          </p:nvPr>
        </p:nvSpPr>
        <p:spPr>
          <a:noFill/>
        </p:spPr>
        <p:txBody>
          <a:bodyPr/>
          <a:lstStyle/>
          <a:p>
            <a:fld id="{227F75D4-426C-4F4C-8883-D7B8B03AA1CA}" type="slidenum">
              <a:rPr lang="en-US" smtClean="0"/>
              <a:pPr/>
              <a:t>33</a:t>
            </a:fld>
            <a:endParaRPr lang="en-US" smtClean="0"/>
          </a:p>
        </p:txBody>
      </p:sp>
      <p:sp>
        <p:nvSpPr>
          <p:cNvPr id="6861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1D071FA-C9E0-460F-B3C0-7737EA477C2F}" type="slidenum">
              <a:rPr lang="en-US" sz="1400"/>
              <a:pPr algn="r"/>
              <a:t>33</a:t>
            </a:fld>
            <a:endParaRPr lang="en-US" sz="1400"/>
          </a:p>
        </p:txBody>
      </p:sp>
      <p:sp>
        <p:nvSpPr>
          <p:cNvPr id="68611" name="Rectangle 2"/>
          <p:cNvSpPr>
            <a:spLocks noGrp="1" noChangeArrowheads="1"/>
          </p:cNvSpPr>
          <p:nvPr>
            <p:ph type="title" idx="4294967295"/>
          </p:nvPr>
        </p:nvSpPr>
        <p:spPr>
          <a:xfrm>
            <a:off x="304800" y="152400"/>
            <a:ext cx="8305800" cy="487363"/>
          </a:xfrm>
        </p:spPr>
        <p:txBody>
          <a:bodyPr/>
          <a:lstStyle/>
          <a:p>
            <a:pPr algn="l" eaLnBrk="1" hangingPunct="1"/>
            <a:r>
              <a:rPr lang="en-US" sz="4000" smtClean="0">
                <a:latin typeface="Albertus Medium" pitchFamily="34" charset="0"/>
              </a:rPr>
              <a:t>“Coherent Arbitrariness”</a:t>
            </a:r>
          </a:p>
        </p:txBody>
      </p:sp>
      <p:sp>
        <p:nvSpPr>
          <p:cNvPr id="305155" name="Rectangle 3"/>
          <p:cNvSpPr>
            <a:spLocks noGrp="1" noChangeArrowheads="1"/>
          </p:cNvSpPr>
          <p:nvPr>
            <p:ph type="body" idx="4294967295"/>
          </p:nvPr>
        </p:nvSpPr>
        <p:spPr>
          <a:xfrm>
            <a:off x="457200" y="838200"/>
            <a:ext cx="8229600" cy="5486400"/>
          </a:xfrm>
        </p:spPr>
        <p:txBody>
          <a:bodyPr/>
          <a:lstStyle/>
          <a:p>
            <a:pPr eaLnBrk="1" hangingPunct="1">
              <a:lnSpc>
                <a:spcPct val="80000"/>
              </a:lnSpc>
            </a:pPr>
            <a:r>
              <a:rPr lang="en-US" sz="2200" smtClean="0">
                <a:latin typeface="Times New Roman" pitchFamily="18" charset="0"/>
              </a:rPr>
              <a:t>Considerable variability from person to person in height—</a:t>
            </a:r>
          </a:p>
          <a:p>
            <a:pPr eaLnBrk="1" hangingPunct="1">
              <a:lnSpc>
                <a:spcPct val="80000"/>
              </a:lnSpc>
              <a:buFontTx/>
              <a:buNone/>
            </a:pPr>
            <a:r>
              <a:rPr lang="en-US" sz="2200" smtClean="0">
                <a:latin typeface="Times New Roman" pitchFamily="18" charset="0"/>
              </a:rPr>
              <a:t>     Y-Intercept -- of the line describing their support guideline.</a:t>
            </a:r>
            <a:r>
              <a:rPr lang="en-US" sz="2200" smtClean="0"/>
              <a:t>  </a:t>
            </a:r>
          </a:p>
          <a:p>
            <a:pPr lvl="1" eaLnBrk="1" hangingPunct="1">
              <a:lnSpc>
                <a:spcPct val="80000"/>
              </a:lnSpc>
            </a:pPr>
            <a:r>
              <a:rPr lang="en-US" sz="2200" smtClean="0">
                <a:solidFill>
                  <a:srgbClr val="FF9900"/>
                </a:solidFill>
              </a:rPr>
              <a:t>95% confidence interval is $249 to $366</a:t>
            </a:r>
          </a:p>
          <a:p>
            <a:pPr eaLnBrk="1" hangingPunct="1">
              <a:lnSpc>
                <a:spcPct val="80000"/>
              </a:lnSpc>
            </a:pPr>
            <a:r>
              <a:rPr lang="en-US" sz="2200" smtClean="0">
                <a:latin typeface="Times New Roman" pitchFamily="18" charset="0"/>
              </a:rPr>
              <a:t>Very little variability in the slopes—the change they make in the amount from support, as income changes</a:t>
            </a:r>
          </a:p>
          <a:p>
            <a:pPr lvl="1" eaLnBrk="1" hangingPunct="1">
              <a:lnSpc>
                <a:spcPct val="80000"/>
              </a:lnSpc>
            </a:pPr>
            <a:r>
              <a:rPr lang="en-US" sz="2200" smtClean="0">
                <a:solidFill>
                  <a:srgbClr val="FF9900"/>
                </a:solidFill>
              </a:rPr>
              <a:t>CP income =  -$82 per $1000 increase</a:t>
            </a:r>
          </a:p>
          <a:p>
            <a:pPr lvl="2" eaLnBrk="1" hangingPunct="1">
              <a:lnSpc>
                <a:spcPct val="80000"/>
              </a:lnSpc>
            </a:pPr>
            <a:r>
              <a:rPr lang="en-US" sz="2200" smtClean="0">
                <a:solidFill>
                  <a:srgbClr val="FF9900"/>
                </a:solidFill>
              </a:rPr>
              <a:t>95% confidence interval is -89 to -75</a:t>
            </a:r>
          </a:p>
          <a:p>
            <a:pPr lvl="1" eaLnBrk="1" hangingPunct="1">
              <a:lnSpc>
                <a:spcPct val="80000"/>
              </a:lnSpc>
            </a:pPr>
            <a:r>
              <a:rPr lang="en-US" sz="2200" smtClean="0">
                <a:solidFill>
                  <a:srgbClr val="FF9900"/>
                </a:solidFill>
              </a:rPr>
              <a:t>NCP income = $185 per $1000</a:t>
            </a:r>
          </a:p>
          <a:p>
            <a:pPr lvl="2" eaLnBrk="1" hangingPunct="1">
              <a:lnSpc>
                <a:spcPct val="80000"/>
              </a:lnSpc>
            </a:pPr>
            <a:r>
              <a:rPr lang="en-US" sz="2200" smtClean="0">
                <a:solidFill>
                  <a:srgbClr val="FF9900"/>
                </a:solidFill>
              </a:rPr>
              <a:t>95% confidence interval of 177 to 193</a:t>
            </a:r>
          </a:p>
          <a:p>
            <a:pPr eaLnBrk="1" hangingPunct="1">
              <a:lnSpc>
                <a:spcPct val="80000"/>
              </a:lnSpc>
            </a:pPr>
            <a:r>
              <a:rPr lang="en-US" sz="2200" smtClean="0">
                <a:latin typeface="Times New Roman" pitchFamily="18" charset="0"/>
              </a:rPr>
              <a:t>Ariely called this pattern “coherent arbitrariness</a:t>
            </a:r>
            <a:r>
              <a:rPr lang="en-US" sz="2200" smtClean="0"/>
              <a:t>” </a:t>
            </a:r>
          </a:p>
          <a:p>
            <a:pPr lvl="1" eaLnBrk="1" hangingPunct="1">
              <a:lnSpc>
                <a:spcPct val="80000"/>
              </a:lnSpc>
            </a:pPr>
            <a:r>
              <a:rPr lang="en-US" sz="2200" smtClean="0">
                <a:latin typeface="Times New Roman" pitchFamily="18" charset="0"/>
              </a:rPr>
              <a:t>The Initial choice seems arbitrary</a:t>
            </a:r>
          </a:p>
          <a:p>
            <a:pPr lvl="1" eaLnBrk="1" hangingPunct="1">
              <a:lnSpc>
                <a:spcPct val="80000"/>
              </a:lnSpc>
            </a:pPr>
            <a:r>
              <a:rPr lang="en-US" sz="2200" smtClean="0">
                <a:latin typeface="Times New Roman" pitchFamily="18" charset="0"/>
              </a:rPr>
              <a:t>But once the choice is made, later choices are coherently related to it.</a:t>
            </a:r>
          </a:p>
          <a:p>
            <a:pPr eaLnBrk="1" hangingPunct="1">
              <a:lnSpc>
                <a:spcPct val="80000"/>
              </a:lnSpc>
            </a:pPr>
            <a:r>
              <a:rPr lang="en-US" sz="2200" smtClean="0">
                <a:latin typeface="Times New Roman" pitchFamily="18" charset="0"/>
              </a:rPr>
              <a:t>But is the initial choice really </a:t>
            </a:r>
            <a:r>
              <a:rPr lang="en-US" sz="2200" i="1" smtClean="0">
                <a:latin typeface="Times New Roman" pitchFamily="18" charset="0"/>
              </a:rPr>
              <a:t>arbitrary</a:t>
            </a:r>
            <a:r>
              <a:rPr lang="en-US" sz="2200" smtClean="0">
                <a:latin typeface="Times New Roman" pitchFamily="18" charset="0"/>
              </a:rPr>
              <a:t>?  We will examine.</a:t>
            </a:r>
          </a:p>
          <a:p>
            <a:pPr lvl="1" eaLnBrk="1" hangingPunct="1">
              <a:lnSpc>
                <a:spcPct val="80000"/>
              </a:lnSpc>
            </a:pPr>
            <a:r>
              <a:rPr lang="en-US" sz="2200" i="1" smtClean="0">
                <a:latin typeface="Times New Roman" pitchFamily="18" charset="0"/>
              </a:rPr>
              <a:t>Some</a:t>
            </a:r>
            <a:r>
              <a:rPr lang="en-US" sz="2200" smtClean="0">
                <a:latin typeface="Times New Roman" pitchFamily="18" charset="0"/>
              </a:rPr>
              <a:t> of the variability gender related—next slide</a:t>
            </a:r>
          </a:p>
          <a:p>
            <a:pPr lvl="1" eaLnBrk="1" hangingPunct="1">
              <a:lnSpc>
                <a:spcPct val="80000"/>
              </a:lnSpc>
            </a:pPr>
            <a:r>
              <a:rPr lang="en-US" sz="2200" i="1" smtClean="0">
                <a:latin typeface="Times New Roman" pitchFamily="18" charset="0"/>
              </a:rPr>
              <a:t>Some </a:t>
            </a:r>
            <a:r>
              <a:rPr lang="en-US" sz="2200" smtClean="0">
                <a:latin typeface="Times New Roman" pitchFamily="18" charset="0"/>
              </a:rPr>
              <a:t>related to differing beliefs about principles—next section</a:t>
            </a:r>
          </a:p>
          <a:p>
            <a:pPr eaLnBrk="1" hangingPunct="1">
              <a:lnSpc>
                <a:spcPct val="80000"/>
              </a:lnSpc>
            </a:pPr>
            <a:endParaRPr lang="en-US" sz="2200" smtClean="0">
              <a:latin typeface="Times New Roman" pitchFamily="18" charset="0"/>
            </a:endParaRPr>
          </a:p>
          <a:p>
            <a:pPr eaLnBrk="1" hangingPunct="1">
              <a:lnSpc>
                <a:spcPct val="80000"/>
              </a:lnSpc>
            </a:pPr>
            <a:endParaRPr lang="en-US" sz="1500" smtClean="0"/>
          </a:p>
          <a:p>
            <a:pPr eaLnBrk="1" hangingPunct="1">
              <a:lnSpc>
                <a:spcPct val="80000"/>
              </a:lnSpc>
            </a:pPr>
            <a:endParaRPr lang="en-US" sz="15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51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515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515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515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515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515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515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515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515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sldNum" sz="quarter" idx="12"/>
          </p:nvPr>
        </p:nvSpPr>
        <p:spPr>
          <a:noFill/>
        </p:spPr>
        <p:txBody>
          <a:bodyPr/>
          <a:lstStyle/>
          <a:p>
            <a:fld id="{45C8F3E1-C484-44EA-8F0F-CFB1D30BBFFB}" type="slidenum">
              <a:rPr lang="en-US" smtClean="0"/>
              <a:pPr/>
              <a:t>34</a:t>
            </a:fld>
            <a:endParaRPr lang="en-US" smtClean="0"/>
          </a:p>
        </p:txBody>
      </p:sp>
      <p:sp>
        <p:nvSpPr>
          <p:cNvPr id="13"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EB872AF-BCEB-4DFE-80F5-DA8DFB16C0F0}" type="slidenum">
              <a:rPr lang="en-US" sz="1200">
                <a:latin typeface="+mn-lt"/>
              </a:rPr>
              <a:pPr algn="r">
                <a:defRPr/>
              </a:pPr>
              <a:t>34</a:t>
            </a:fld>
            <a:endParaRPr lang="en-US" sz="1200">
              <a:latin typeface="+mn-lt"/>
            </a:endParaRPr>
          </a:p>
        </p:txBody>
      </p:sp>
      <p:graphicFrame>
        <p:nvGraphicFramePr>
          <p:cNvPr id="9218" name="Object 2"/>
          <p:cNvGraphicFramePr>
            <a:graphicFrameLocks noChangeAspect="1"/>
          </p:cNvGraphicFramePr>
          <p:nvPr/>
        </p:nvGraphicFramePr>
        <p:xfrm>
          <a:off x="228600" y="304800"/>
          <a:ext cx="8629650" cy="5986463"/>
        </p:xfrm>
        <a:graphic>
          <a:graphicData uri="http://schemas.openxmlformats.org/presentationml/2006/ole">
            <p:oleObj spid="_x0000_s9218" name="Worksheet" r:id="rId4" imgW="8639251" imgH="5914949" progId="Excel.Sheet.8">
              <p:embed/>
            </p:oleObj>
          </a:graphicData>
        </a:graphic>
      </p:graphicFrame>
      <p:sp>
        <p:nvSpPr>
          <p:cNvPr id="9221" name="Line 3"/>
          <p:cNvSpPr>
            <a:spLocks noChangeShapeType="1"/>
          </p:cNvSpPr>
          <p:nvPr/>
        </p:nvSpPr>
        <p:spPr bwMode="auto">
          <a:xfrm>
            <a:off x="2743200" y="5105400"/>
            <a:ext cx="76200" cy="0"/>
          </a:xfrm>
          <a:prstGeom prst="line">
            <a:avLst/>
          </a:prstGeom>
          <a:noFill/>
          <a:ln w="9525">
            <a:solidFill>
              <a:schemeClr val="tx1"/>
            </a:solidFill>
            <a:round/>
            <a:headEnd/>
            <a:tailEnd/>
          </a:ln>
        </p:spPr>
        <p:txBody>
          <a:bodyPr/>
          <a:lstStyle/>
          <a:p>
            <a:endParaRPr lang="en-US"/>
          </a:p>
        </p:txBody>
      </p:sp>
      <p:sp>
        <p:nvSpPr>
          <p:cNvPr id="307204" name="Line 4"/>
          <p:cNvSpPr>
            <a:spLocks noChangeShapeType="1"/>
          </p:cNvSpPr>
          <p:nvPr/>
        </p:nvSpPr>
        <p:spPr bwMode="auto">
          <a:xfrm flipV="1">
            <a:off x="2438400" y="3886200"/>
            <a:ext cx="5334000" cy="914400"/>
          </a:xfrm>
          <a:prstGeom prst="line">
            <a:avLst/>
          </a:prstGeom>
          <a:noFill/>
          <a:ln w="88900">
            <a:solidFill>
              <a:srgbClr val="C0C0C0"/>
            </a:solidFill>
            <a:round/>
            <a:headEnd/>
            <a:tailEnd/>
          </a:ln>
        </p:spPr>
        <p:txBody>
          <a:bodyPr/>
          <a:lstStyle/>
          <a:p>
            <a:endParaRPr lang="en-US"/>
          </a:p>
        </p:txBody>
      </p:sp>
      <p:sp>
        <p:nvSpPr>
          <p:cNvPr id="307205" name="Line 5"/>
          <p:cNvSpPr>
            <a:spLocks noChangeShapeType="1"/>
          </p:cNvSpPr>
          <p:nvPr/>
        </p:nvSpPr>
        <p:spPr bwMode="auto">
          <a:xfrm flipV="1">
            <a:off x="2286000" y="3429000"/>
            <a:ext cx="5486400" cy="1295400"/>
          </a:xfrm>
          <a:prstGeom prst="line">
            <a:avLst/>
          </a:prstGeom>
          <a:noFill/>
          <a:ln w="66675">
            <a:solidFill>
              <a:srgbClr val="C0C0C0"/>
            </a:solidFill>
            <a:round/>
            <a:headEnd/>
            <a:tailEnd/>
          </a:ln>
        </p:spPr>
        <p:txBody>
          <a:bodyPr/>
          <a:lstStyle/>
          <a:p>
            <a:endParaRPr lang="en-US"/>
          </a:p>
        </p:txBody>
      </p:sp>
      <p:sp>
        <p:nvSpPr>
          <p:cNvPr id="307206" name="Line 6"/>
          <p:cNvSpPr>
            <a:spLocks noChangeShapeType="1"/>
          </p:cNvSpPr>
          <p:nvPr/>
        </p:nvSpPr>
        <p:spPr bwMode="auto">
          <a:xfrm flipV="1">
            <a:off x="2514600" y="3124200"/>
            <a:ext cx="5410200" cy="1524000"/>
          </a:xfrm>
          <a:prstGeom prst="line">
            <a:avLst/>
          </a:prstGeom>
          <a:noFill/>
          <a:ln w="63500">
            <a:solidFill>
              <a:srgbClr val="C0C0C0"/>
            </a:solidFill>
            <a:round/>
            <a:headEnd/>
            <a:tailEnd/>
          </a:ln>
        </p:spPr>
        <p:txBody>
          <a:bodyPr/>
          <a:lstStyle/>
          <a:p>
            <a:endParaRPr lang="en-US"/>
          </a:p>
        </p:txBody>
      </p:sp>
      <p:sp>
        <p:nvSpPr>
          <p:cNvPr id="307207" name="Line 7"/>
          <p:cNvSpPr>
            <a:spLocks noChangeShapeType="1"/>
          </p:cNvSpPr>
          <p:nvPr/>
        </p:nvSpPr>
        <p:spPr bwMode="auto">
          <a:xfrm flipV="1">
            <a:off x="2438400" y="2667000"/>
            <a:ext cx="5486400" cy="1905000"/>
          </a:xfrm>
          <a:prstGeom prst="line">
            <a:avLst/>
          </a:prstGeom>
          <a:noFill/>
          <a:ln w="76200">
            <a:solidFill>
              <a:srgbClr val="C0C0C0"/>
            </a:solidFill>
            <a:round/>
            <a:headEnd/>
            <a:tailEnd/>
          </a:ln>
        </p:spPr>
        <p:txBody>
          <a:bodyPr/>
          <a:lstStyle/>
          <a:p>
            <a:endParaRPr lang="en-US"/>
          </a:p>
        </p:txBody>
      </p:sp>
      <p:sp>
        <p:nvSpPr>
          <p:cNvPr id="307208" name="Line 8"/>
          <p:cNvSpPr>
            <a:spLocks noChangeShapeType="1"/>
          </p:cNvSpPr>
          <p:nvPr/>
        </p:nvSpPr>
        <p:spPr bwMode="auto">
          <a:xfrm flipV="1">
            <a:off x="2362200" y="2057400"/>
            <a:ext cx="5334000" cy="2438400"/>
          </a:xfrm>
          <a:prstGeom prst="line">
            <a:avLst/>
          </a:prstGeom>
          <a:noFill/>
          <a:ln w="69850">
            <a:solidFill>
              <a:srgbClr val="C0C0C0"/>
            </a:solidFill>
            <a:round/>
            <a:headEnd/>
            <a:tailEnd/>
          </a:ln>
        </p:spPr>
        <p:txBody>
          <a:bodyPr/>
          <a:lstStyle/>
          <a:p>
            <a:endParaRPr lang="en-US"/>
          </a:p>
        </p:txBody>
      </p:sp>
      <p:sp>
        <p:nvSpPr>
          <p:cNvPr id="307209" name="Line 9"/>
          <p:cNvSpPr>
            <a:spLocks noChangeShapeType="1"/>
          </p:cNvSpPr>
          <p:nvPr/>
        </p:nvSpPr>
        <p:spPr bwMode="auto">
          <a:xfrm flipH="1">
            <a:off x="2362200" y="2362200"/>
            <a:ext cx="5638800" cy="2209800"/>
          </a:xfrm>
          <a:prstGeom prst="line">
            <a:avLst/>
          </a:prstGeom>
          <a:noFill/>
          <a:ln w="50800">
            <a:solidFill>
              <a:srgbClr val="C0C0C0"/>
            </a:solidFill>
            <a:round/>
            <a:headEnd/>
            <a:tailEnd/>
          </a:ln>
        </p:spPr>
        <p:txBody>
          <a:bodyPr/>
          <a:lstStyle/>
          <a:p>
            <a:endParaRPr lang="en-US"/>
          </a:p>
        </p:txBody>
      </p:sp>
      <p:sp>
        <p:nvSpPr>
          <p:cNvPr id="307210" name="Text Box 10"/>
          <p:cNvSpPr txBox="1">
            <a:spLocks noChangeArrowheads="1"/>
          </p:cNvSpPr>
          <p:nvPr/>
        </p:nvSpPr>
        <p:spPr bwMode="auto">
          <a:xfrm>
            <a:off x="1889125" y="1941513"/>
            <a:ext cx="1123950" cy="641350"/>
          </a:xfrm>
          <a:prstGeom prst="rect">
            <a:avLst/>
          </a:prstGeom>
          <a:noFill/>
          <a:ln w="9525">
            <a:noFill/>
            <a:miter lim="800000"/>
            <a:headEnd/>
            <a:tailEnd/>
          </a:ln>
        </p:spPr>
        <p:txBody>
          <a:bodyPr wrap="none">
            <a:spAutoFit/>
          </a:bodyPr>
          <a:lstStyle/>
          <a:p>
            <a:pPr eaLnBrk="0" hangingPunct="0"/>
            <a:r>
              <a:rPr lang="en-US"/>
              <a:t>Mom has</a:t>
            </a:r>
          </a:p>
          <a:p>
            <a:pPr eaLnBrk="0" hangingPunct="0"/>
            <a:r>
              <a:rPr lang="en-US"/>
              <a:t>   $5000</a:t>
            </a:r>
          </a:p>
        </p:txBody>
      </p:sp>
      <p:sp>
        <p:nvSpPr>
          <p:cNvPr id="307211" name="Text Box 11"/>
          <p:cNvSpPr txBox="1">
            <a:spLocks noChangeArrowheads="1"/>
          </p:cNvSpPr>
          <p:nvPr/>
        </p:nvSpPr>
        <p:spPr bwMode="auto">
          <a:xfrm>
            <a:off x="1965325" y="2246313"/>
            <a:ext cx="1123950" cy="641350"/>
          </a:xfrm>
          <a:prstGeom prst="rect">
            <a:avLst/>
          </a:prstGeom>
          <a:noFill/>
          <a:ln w="9525">
            <a:noFill/>
            <a:miter lim="800000"/>
            <a:headEnd/>
            <a:tailEnd/>
          </a:ln>
        </p:spPr>
        <p:txBody>
          <a:bodyPr wrap="none">
            <a:spAutoFit/>
          </a:bodyPr>
          <a:lstStyle/>
          <a:p>
            <a:pPr eaLnBrk="0" hangingPunct="0"/>
            <a:r>
              <a:rPr lang="en-US"/>
              <a:t>Mom has</a:t>
            </a:r>
          </a:p>
          <a:p>
            <a:pPr eaLnBrk="0" hangingPunct="0"/>
            <a:r>
              <a:rPr lang="en-US"/>
              <a:t>  $3000</a:t>
            </a:r>
          </a:p>
        </p:txBody>
      </p:sp>
      <p:sp>
        <p:nvSpPr>
          <p:cNvPr id="307212" name="Text Box 12"/>
          <p:cNvSpPr txBox="1">
            <a:spLocks noChangeArrowheads="1"/>
          </p:cNvSpPr>
          <p:nvPr/>
        </p:nvSpPr>
        <p:spPr bwMode="auto">
          <a:xfrm>
            <a:off x="2651125" y="1941513"/>
            <a:ext cx="1187450" cy="641350"/>
          </a:xfrm>
          <a:prstGeom prst="rect">
            <a:avLst/>
          </a:prstGeom>
          <a:noFill/>
          <a:ln w="9525">
            <a:noFill/>
            <a:miter lim="800000"/>
            <a:headEnd/>
            <a:tailEnd/>
          </a:ln>
        </p:spPr>
        <p:txBody>
          <a:bodyPr wrap="none">
            <a:spAutoFit/>
          </a:bodyPr>
          <a:lstStyle/>
          <a:p>
            <a:pPr eaLnBrk="0" hangingPunct="0"/>
            <a:r>
              <a:rPr lang="en-US"/>
              <a:t>Mom has </a:t>
            </a:r>
          </a:p>
          <a:p>
            <a:pPr eaLnBrk="0" hangingPunct="0"/>
            <a:r>
              <a:rPr lang="en-US"/>
              <a:t>   $1000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720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072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0720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07205"/>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3072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720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0720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07206"/>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0720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3072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72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0720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07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p:bldP spid="307204" grpId="1" animBg="1"/>
      <p:bldP spid="307205" grpId="0" animBg="1"/>
      <p:bldP spid="307205" grpId="1" animBg="1"/>
      <p:bldP spid="307206" grpId="0" animBg="1"/>
      <p:bldP spid="307206" grpId="1" animBg="1"/>
      <p:bldP spid="307207" grpId="0" animBg="1"/>
      <p:bldP spid="307207" grpId="1" animBg="1"/>
      <p:bldP spid="307208" grpId="0" animBg="1"/>
      <p:bldP spid="307209" grpId="0" animBg="1"/>
      <p:bldP spid="307210" grpId="0"/>
      <p:bldP spid="307211" grpId="0"/>
      <p:bldP spid="307211" grpId="1"/>
      <p:bldP spid="3072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Grp="1" noChangeArrowheads="1"/>
          </p:cNvSpPr>
          <p:nvPr>
            <p:ph type="sldNum" sz="quarter" idx="12"/>
          </p:nvPr>
        </p:nvSpPr>
        <p:spPr>
          <a:noFill/>
        </p:spPr>
        <p:txBody>
          <a:bodyPr/>
          <a:lstStyle/>
          <a:p>
            <a:fld id="{E5143332-0C40-4D56-8AC7-7130CE53A759}" type="slidenum">
              <a:rPr lang="en-US" smtClean="0"/>
              <a:pPr/>
              <a:t>35</a:t>
            </a:fld>
            <a:endParaRPr lang="en-US" smtClean="0"/>
          </a:p>
        </p:txBody>
      </p:sp>
      <p:sp>
        <p:nvSpPr>
          <p:cNvPr id="7373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2C4D9E6-3A4C-4A49-BF0D-0E068BD504A3}" type="slidenum">
              <a:rPr lang="en-US" sz="1400"/>
              <a:pPr algn="r"/>
              <a:t>35</a:t>
            </a:fld>
            <a:endParaRPr lang="en-US" sz="1400"/>
          </a:p>
        </p:txBody>
      </p:sp>
      <p:pic>
        <p:nvPicPr>
          <p:cNvPr id="195586" name="Picture 2" descr="cartoon I got custody"/>
          <p:cNvPicPr>
            <a:picLocks noChangeAspect="1" noChangeArrowheads="1"/>
          </p:cNvPicPr>
          <p:nvPr/>
        </p:nvPicPr>
        <p:blipFill>
          <a:blip r:embed="rId3" cstate="print"/>
          <a:srcRect/>
          <a:stretch>
            <a:fillRect/>
          </a:stretch>
        </p:blipFill>
        <p:spPr bwMode="auto">
          <a:xfrm>
            <a:off x="1295400" y="1905000"/>
            <a:ext cx="6477000" cy="4953000"/>
          </a:xfrm>
          <a:prstGeom prst="rect">
            <a:avLst/>
          </a:prstGeom>
          <a:noFill/>
          <a:ln w="9525">
            <a:noFill/>
            <a:miter lim="800000"/>
            <a:headEnd/>
            <a:tailEnd/>
          </a:ln>
        </p:spPr>
      </p:pic>
      <p:sp>
        <p:nvSpPr>
          <p:cNvPr id="73732" name="Text Box 3"/>
          <p:cNvSpPr txBox="1">
            <a:spLocks noChangeArrowheads="1"/>
          </p:cNvSpPr>
          <p:nvPr/>
        </p:nvSpPr>
        <p:spPr bwMode="auto">
          <a:xfrm>
            <a:off x="838200" y="304800"/>
            <a:ext cx="7391400" cy="1187450"/>
          </a:xfrm>
          <a:prstGeom prst="rect">
            <a:avLst/>
          </a:prstGeom>
          <a:noFill/>
          <a:ln w="9525">
            <a:noFill/>
            <a:miter lim="800000"/>
            <a:headEnd/>
            <a:tailEnd/>
          </a:ln>
        </p:spPr>
        <p:txBody>
          <a:bodyPr>
            <a:spAutoFit/>
          </a:bodyPr>
          <a:lstStyle/>
          <a:p>
            <a:pPr algn="ctr"/>
            <a:r>
              <a:rPr lang="en-US" sz="2400">
                <a:latin typeface="Albertus Medium" pitchFamily="34" charset="0"/>
              </a:rPr>
              <a:t>Why Do the Genders Differ?</a:t>
            </a:r>
          </a:p>
          <a:p>
            <a:pPr algn="ctr"/>
            <a:r>
              <a:rPr lang="en-US" sz="2400"/>
              <a:t>Of the 30% in the child support system, nearly all Obligors were men, nearly all CP’s women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Grp="1" noChangeArrowheads="1"/>
          </p:cNvSpPr>
          <p:nvPr>
            <p:ph type="sldNum" sz="quarter" idx="12"/>
          </p:nvPr>
        </p:nvSpPr>
        <p:spPr>
          <a:noFill/>
        </p:spPr>
        <p:txBody>
          <a:bodyPr/>
          <a:lstStyle/>
          <a:p>
            <a:fld id="{03B0ECBA-0A31-4411-AA69-B5023006B2A6}" type="slidenum">
              <a:rPr lang="en-US" smtClean="0"/>
              <a:pPr/>
              <a:t>36</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6EFC291-2911-4121-BB81-C43A1D8416E5}" type="slidenum">
              <a:rPr lang="en-US" sz="1200">
                <a:latin typeface="+mn-lt"/>
              </a:rPr>
              <a:pPr algn="r">
                <a:defRPr/>
              </a:pPr>
              <a:t>36</a:t>
            </a:fld>
            <a:endParaRPr lang="en-US" sz="1200">
              <a:latin typeface="+mn-lt"/>
            </a:endParaRPr>
          </a:p>
        </p:txBody>
      </p:sp>
      <p:sp>
        <p:nvSpPr>
          <p:cNvPr id="75779" name="Rectangle 2"/>
          <p:cNvSpPr>
            <a:spLocks noGrp="1" noChangeArrowheads="1"/>
          </p:cNvSpPr>
          <p:nvPr>
            <p:ph type="title" idx="4294967295"/>
          </p:nvPr>
        </p:nvSpPr>
        <p:spPr>
          <a:xfrm>
            <a:off x="457200" y="274638"/>
            <a:ext cx="8229600" cy="698500"/>
          </a:xfrm>
        </p:spPr>
        <p:txBody>
          <a:bodyPr anchor="b"/>
          <a:lstStyle/>
          <a:p>
            <a:pPr algn="l" eaLnBrk="1" hangingPunct="1"/>
            <a:r>
              <a:rPr lang="en-US" sz="4000" smtClean="0">
                <a:latin typeface="Albertus Medium" pitchFamily="34" charset="0"/>
              </a:rPr>
              <a:t>What We Ask II: Principles</a:t>
            </a:r>
          </a:p>
        </p:txBody>
      </p:sp>
      <p:sp>
        <p:nvSpPr>
          <p:cNvPr id="144387" name="Rectangle 3"/>
          <p:cNvSpPr>
            <a:spLocks noGrp="1" noChangeArrowheads="1"/>
          </p:cNvSpPr>
          <p:nvPr>
            <p:ph type="body" idx="4294967295"/>
          </p:nvPr>
        </p:nvSpPr>
        <p:spPr>
          <a:xfrm>
            <a:off x="685800" y="1143000"/>
            <a:ext cx="8229600" cy="5029200"/>
          </a:xfrm>
        </p:spPr>
        <p:txBody>
          <a:bodyPr/>
          <a:lstStyle/>
          <a:p>
            <a:pPr eaLnBrk="1" hangingPunct="1"/>
            <a:r>
              <a:rPr lang="en-US" smtClean="0"/>
              <a:t>Twenty Likert Items—seven point scale</a:t>
            </a:r>
          </a:p>
          <a:p>
            <a:pPr eaLnBrk="1" hangingPunct="1"/>
            <a:r>
              <a:rPr lang="en-US" smtClean="0"/>
              <a:t>Intended to measure ten principles</a:t>
            </a:r>
          </a:p>
          <a:p>
            <a:pPr lvl="1" eaLnBrk="1" hangingPunct="1"/>
            <a:r>
              <a:rPr lang="en-US" sz="3200" smtClean="0"/>
              <a:t>Four (from </a:t>
            </a:r>
            <a:r>
              <a:rPr lang="en-US" sz="3200" i="1" smtClean="0"/>
              <a:t>Theory of Child Support)</a:t>
            </a:r>
          </a:p>
          <a:p>
            <a:pPr lvl="1" eaLnBrk="1" hangingPunct="1"/>
            <a:r>
              <a:rPr lang="en-US" sz="3200" smtClean="0"/>
              <a:t>Six from other sources</a:t>
            </a:r>
          </a:p>
          <a:p>
            <a:pPr lvl="2" eaLnBrk="1" hangingPunct="1"/>
            <a:r>
              <a:rPr lang="en-US" sz="3200" smtClean="0"/>
              <a:t>Feminist writings</a:t>
            </a:r>
          </a:p>
          <a:p>
            <a:pPr lvl="2" eaLnBrk="1" hangingPunct="1"/>
            <a:r>
              <a:rPr lang="en-US" sz="3200" smtClean="0"/>
              <a:t>Father’s groups</a:t>
            </a:r>
          </a:p>
          <a:p>
            <a:pPr lvl="2" eaLnBrk="1" hangingPunct="1"/>
            <a:r>
              <a:rPr lang="en-US" sz="3200" smtClean="0"/>
              <a:t>Existing statutes (POOI)</a:t>
            </a:r>
          </a:p>
          <a:p>
            <a:pPr eaLnBrk="1" hangingPunct="1"/>
            <a:r>
              <a:rPr lang="en-US" smtClean="0"/>
              <a:t>First, some examples of individual items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p:cNvSpPr>
            <a:spLocks noGrp="1" noChangeArrowheads="1"/>
          </p:cNvSpPr>
          <p:nvPr>
            <p:ph type="sldNum" sz="quarter" idx="12"/>
          </p:nvPr>
        </p:nvSpPr>
        <p:spPr>
          <a:noFill/>
        </p:spPr>
        <p:txBody>
          <a:bodyPr/>
          <a:lstStyle/>
          <a:p>
            <a:fld id="{54369F00-FF91-40C5-96E1-8BA89DDA25A6}" type="slidenum">
              <a:rPr lang="en-US" smtClean="0"/>
              <a:pPr/>
              <a:t>37</a:t>
            </a:fld>
            <a:endParaRPr lang="en-US" smtClean="0"/>
          </a:p>
        </p:txBody>
      </p:sp>
      <p:sp>
        <p:nvSpPr>
          <p:cNvPr id="45"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F367D5EA-3CF6-4A3A-ADB1-D7342FC3741A}" type="slidenum">
              <a:rPr lang="en-US" sz="1200">
                <a:latin typeface="+mn-lt"/>
              </a:rPr>
              <a:pPr algn="r">
                <a:defRPr/>
              </a:pPr>
              <a:t>37</a:t>
            </a:fld>
            <a:endParaRPr lang="en-US" sz="1200">
              <a:latin typeface="+mn-lt"/>
            </a:endParaRPr>
          </a:p>
        </p:txBody>
      </p:sp>
      <p:sp>
        <p:nvSpPr>
          <p:cNvPr id="77827" name="Text Box 2"/>
          <p:cNvSpPr txBox="1">
            <a:spLocks noChangeArrowheads="1"/>
          </p:cNvSpPr>
          <p:nvPr/>
        </p:nvSpPr>
        <p:spPr bwMode="auto">
          <a:xfrm>
            <a:off x="533400" y="381000"/>
            <a:ext cx="8382000" cy="701675"/>
          </a:xfrm>
          <a:prstGeom prst="rect">
            <a:avLst/>
          </a:prstGeom>
          <a:noFill/>
          <a:ln w="9525">
            <a:noFill/>
            <a:miter lim="800000"/>
            <a:headEnd/>
            <a:tailEnd/>
          </a:ln>
        </p:spPr>
        <p:txBody>
          <a:bodyPr>
            <a:spAutoFit/>
          </a:bodyPr>
          <a:lstStyle/>
          <a:p>
            <a:r>
              <a:rPr lang="en-US" sz="4000">
                <a:latin typeface="Albertus Medium" pitchFamily="34" charset="0"/>
              </a:rPr>
              <a:t>Likert Items 1 through 3</a:t>
            </a:r>
          </a:p>
        </p:txBody>
      </p:sp>
      <p:graphicFrame>
        <p:nvGraphicFramePr>
          <p:cNvPr id="146435" name="Group 3"/>
          <p:cNvGraphicFramePr>
            <a:graphicFrameLocks noGrp="1"/>
          </p:cNvGraphicFramePr>
          <p:nvPr/>
        </p:nvGraphicFramePr>
        <p:xfrm>
          <a:off x="533400" y="1447800"/>
          <a:ext cx="8077200" cy="4724401"/>
        </p:xfrm>
        <a:graphic>
          <a:graphicData uri="http://schemas.openxmlformats.org/drawingml/2006/table">
            <a:tbl>
              <a:tblPr/>
              <a:tblGrid>
                <a:gridCol w="4322763"/>
                <a:gridCol w="1087437"/>
                <a:gridCol w="990600"/>
                <a:gridCol w="1676400"/>
              </a:tblGrid>
              <a:tr h="873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Item</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Who Clearly Agree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Who Clearly Disagree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Men or Women Agree More?</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CHILD WELL-BEING</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Berkeley"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74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The most important reason to require child support payments is to ensure the well-being of children.</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chemeClr val="tx1"/>
                          </a:solidFill>
                          <a:effectLst/>
                          <a:latin typeface="Courier New" pitchFamily="49" charset="0"/>
                          <a:ea typeface="Times New Roman" pitchFamily="18" charset="0"/>
                          <a:cs typeface="Courier New" pitchFamily="49" charset="0"/>
                        </a:rPr>
                        <a:t>92.6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(1)</a:t>
                      </a:r>
                      <a:r>
                        <a:rPr kumimoji="0" lang="en-US" sz="1600" b="1" i="0" u="sng" strike="noStrike" cap="none" normalizeH="0" baseline="0" smtClean="0">
                          <a:ln>
                            <a:noFill/>
                          </a:ln>
                          <a:solidFill>
                            <a:schemeClr val="tx1"/>
                          </a:solidFill>
                          <a:effectLst/>
                          <a:latin typeface="Courier New" pitchFamily="49" charset="0"/>
                          <a:ea typeface="Times New Roman" pitchFamily="18" charset="0"/>
                          <a:cs typeface="Courier New" pitchFamily="49" charset="0"/>
                        </a:rPr>
                        <a:t>  </a:t>
                      </a:r>
                      <a:endParaRPr kumimoji="0" lang="en-US" sz="1600" b="1" i="0" u="sng"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1.4</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No Diff</a:t>
                      </a:r>
                      <a:endParaRPr kumimoji="0" lang="en-US" sz="1600" b="1"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GROSS DISPARITY</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Times New Roman" pitchFamily="18" charset="0"/>
                        </a:rPr>
                        <a:t>The father should be required to pay only the child support amount needed to make the child completely comfortable, even if the father has a high income and lives much better than the child.‡</a:t>
                      </a:r>
                      <a:endParaRPr kumimoji="0" lang="en-US" sz="1600" b="0" i="0" u="none" strike="noStrike" cap="none" normalizeH="0" baseline="0" smtClean="0">
                        <a:ln>
                          <a:noFill/>
                        </a:ln>
                        <a:solidFill>
                          <a:srgbClr val="FF9900"/>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21.6</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37.9</a:t>
                      </a:r>
                      <a:endParaRPr kumimoji="0" lang="en-US" sz="1600" b="1"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Men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(.70)</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If the father has a lot more money than the mother has, he should pay enough child support to make sure the child doesn't live too much worse than he lives.</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chemeClr val="tx1"/>
                          </a:solidFill>
                          <a:effectLst/>
                          <a:latin typeface="Courier New" pitchFamily="49" charset="0"/>
                          <a:ea typeface="Times New Roman" pitchFamily="18" charset="0"/>
                          <a:cs typeface="Courier New" pitchFamily="49" charset="0"/>
                        </a:rPr>
                        <a:t>57.2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smtClean="0">
                        <a:ln>
                          <a:noFill/>
                        </a:ln>
                        <a:solidFill>
                          <a:schemeClr val="tx1"/>
                        </a:solidFill>
                        <a:effectLst/>
                        <a:latin typeface="Arial" charset="0"/>
                        <a:ea typeface="Times New Roman" pitchFamily="18" charset="0"/>
                        <a:cs typeface="Courier New" pitchFamily="49"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7.2</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Women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(.65)</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7869" name="AutoShape 44"/>
          <p:cNvSpPr>
            <a:spLocks noChangeAspect="1" noChangeArrowheads="1"/>
          </p:cNvSpPr>
          <p:nvPr/>
        </p:nvSpPr>
        <p:spPr bwMode="auto">
          <a:xfrm>
            <a:off x="152400" y="5638800"/>
            <a:ext cx="338138" cy="168275"/>
          </a:xfrm>
          <a:prstGeom prst="rightArrow">
            <a:avLst>
              <a:gd name="adj1" fmla="val 50000"/>
              <a:gd name="adj2" fmla="val 50236"/>
            </a:avLst>
          </a:prstGeom>
          <a:solidFill>
            <a:srgbClr val="CC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a:spLocks noGrp="1" noChangeArrowheads="1"/>
          </p:cNvSpPr>
          <p:nvPr>
            <p:ph type="sldNum" sz="quarter" idx="12"/>
          </p:nvPr>
        </p:nvSpPr>
        <p:spPr>
          <a:noFill/>
        </p:spPr>
        <p:txBody>
          <a:bodyPr/>
          <a:lstStyle/>
          <a:p>
            <a:fld id="{F9611AE9-4E05-4389-88C1-C1A1571FB990}" type="slidenum">
              <a:rPr lang="en-US" smtClean="0"/>
              <a:pPr/>
              <a:t>38</a:t>
            </a:fld>
            <a:endParaRPr lang="en-US" smtClean="0"/>
          </a:p>
        </p:txBody>
      </p:sp>
      <p:sp>
        <p:nvSpPr>
          <p:cNvPr id="36"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C571A94-F0B9-4FF6-A62D-8BA7D6DBE44E}" type="slidenum">
              <a:rPr lang="en-US" sz="1200">
                <a:latin typeface="+mn-lt"/>
              </a:rPr>
              <a:pPr algn="r">
                <a:defRPr/>
              </a:pPr>
              <a:t>38</a:t>
            </a:fld>
            <a:endParaRPr lang="en-US" sz="1200">
              <a:latin typeface="+mn-lt"/>
            </a:endParaRPr>
          </a:p>
        </p:txBody>
      </p:sp>
      <p:sp>
        <p:nvSpPr>
          <p:cNvPr id="79875" name="Text Box 2"/>
          <p:cNvSpPr txBox="1">
            <a:spLocks noChangeArrowheads="1"/>
          </p:cNvSpPr>
          <p:nvPr/>
        </p:nvSpPr>
        <p:spPr bwMode="auto">
          <a:xfrm>
            <a:off x="304800" y="381000"/>
            <a:ext cx="8382000" cy="701675"/>
          </a:xfrm>
          <a:prstGeom prst="rect">
            <a:avLst/>
          </a:prstGeom>
          <a:noFill/>
          <a:ln w="9525">
            <a:noFill/>
            <a:miter lim="800000"/>
            <a:headEnd/>
            <a:tailEnd/>
          </a:ln>
        </p:spPr>
        <p:txBody>
          <a:bodyPr>
            <a:spAutoFit/>
          </a:bodyPr>
          <a:lstStyle/>
          <a:p>
            <a:r>
              <a:rPr lang="en-US" sz="4000">
                <a:latin typeface="Albertus Medium" pitchFamily="34" charset="0"/>
              </a:rPr>
              <a:t>Likert Items 7 through 9</a:t>
            </a:r>
          </a:p>
        </p:txBody>
      </p:sp>
      <p:graphicFrame>
        <p:nvGraphicFramePr>
          <p:cNvPr id="54314" name="Group 42"/>
          <p:cNvGraphicFramePr>
            <a:graphicFrameLocks noGrp="1"/>
          </p:cNvGraphicFramePr>
          <p:nvPr/>
        </p:nvGraphicFramePr>
        <p:xfrm>
          <a:off x="609600" y="1524000"/>
          <a:ext cx="7924800" cy="4648201"/>
        </p:xfrm>
        <a:graphic>
          <a:graphicData uri="http://schemas.openxmlformats.org/drawingml/2006/table">
            <a:tbl>
              <a:tblPr/>
              <a:tblGrid>
                <a:gridCol w="4240213"/>
                <a:gridCol w="1066800"/>
                <a:gridCol w="1017587"/>
                <a:gridCol w="1600200"/>
              </a:tblGrid>
              <a:tr h="9302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Item</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Who Clearly Agree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Who Clearly Disagree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Men or Women Agree More?</a:t>
                      </a:r>
                    </a:p>
                    <a:p>
                      <a:pPr marL="0" marR="0" lvl="0" indent="0" algn="l" defTabSz="914400" rtl="0" eaLnBrk="1" fontAlgn="base" latinLnBrk="0" hangingPunct="1">
                        <a:lnSpc>
                          <a:spcPct val="100000"/>
                        </a:lnSpc>
                        <a:spcBef>
                          <a:spcPct val="0"/>
                        </a:spcBef>
                        <a:spcAft>
                          <a:spcPct val="0"/>
                        </a:spcAft>
                        <a:buClr>
                          <a:schemeClr val="bg1"/>
                        </a:buClr>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DUAL-OBLIGATION</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204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Even if the mother has enough money to provide the child with everything that might be important to the child's well-being, the father should still have to pay some child support.</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sng" strike="noStrike" cap="none" normalizeH="0" baseline="0" smtClean="0">
                          <a:ln>
                            <a:noFill/>
                          </a:ln>
                          <a:solidFill>
                            <a:schemeClr val="tx1"/>
                          </a:solidFill>
                          <a:effectLst/>
                          <a:latin typeface="Courier New" pitchFamily="49" charset="0"/>
                          <a:ea typeface="Times New Roman" pitchFamily="18" charset="0"/>
                          <a:cs typeface="Courier New" pitchFamily="49" charset="0"/>
                        </a:rPr>
                        <a:t>69.2</a:t>
                      </a:r>
                    </a:p>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endParaRPr kumimoji="0" lang="en-US" sz="1600" b="1" i="0" u="sng" strike="noStrike" cap="none" normalizeH="0" baseline="0" smtClean="0">
                        <a:ln>
                          <a:noFill/>
                        </a:ln>
                        <a:solidFill>
                          <a:schemeClr val="tx1"/>
                        </a:solidFill>
                        <a:effectLst/>
                        <a:latin typeface="Courier New" pitchFamily="49" charset="0"/>
                        <a:ea typeface="Times New Roman" pitchFamily="18" charset="0"/>
                        <a:cs typeface="Courier New" pitchFamily="49" charset="0"/>
                      </a:endParaRPr>
                    </a:p>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(3)</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7.1</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Women</a:t>
                      </a: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endPar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(.77)</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4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rgbClr val="FF9900"/>
                          </a:solidFill>
                          <a:effectLst/>
                          <a:latin typeface="Times New Roman" pitchFamily="18" charset="0"/>
                          <a:cs typeface="Times New Roman" pitchFamily="18" charset="0"/>
                        </a:rPr>
                        <a:t>The mother should receive child support payments from the father even if she can meet the child's basic physical and educational needs without them.</a:t>
                      </a:r>
                      <a:endParaRPr kumimoji="0" lang="en-US" sz="1600" b="0" i="0" u="none" strike="noStrike" cap="none" normalizeH="0" baseline="0" smtClean="0">
                        <a:ln>
                          <a:noFill/>
                        </a:ln>
                        <a:solidFill>
                          <a:srgbClr val="FF9900"/>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sng" strike="noStrike" cap="none" normalizeH="0" baseline="0" smtClean="0">
                          <a:ln>
                            <a:noFill/>
                          </a:ln>
                          <a:solidFill>
                            <a:schemeClr val="tx1"/>
                          </a:solidFill>
                          <a:effectLst/>
                          <a:latin typeface="Courier New" pitchFamily="49" charset="0"/>
                          <a:ea typeface="Times New Roman" pitchFamily="18" charset="0"/>
                          <a:cs typeface="Courier New" pitchFamily="49" charset="0"/>
                        </a:rPr>
                        <a:t>58.7</a:t>
                      </a:r>
                    </a:p>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endParaRPr kumimoji="0" lang="en-US" sz="1600" b="1" i="0" u="sng" strike="noStrike" cap="none" normalizeH="0" baseline="0" smtClean="0">
                        <a:ln>
                          <a:noFill/>
                        </a:ln>
                        <a:solidFill>
                          <a:schemeClr val="tx1"/>
                        </a:solidFill>
                        <a:effectLst/>
                        <a:latin typeface="Courier New" pitchFamily="49" charset="0"/>
                        <a:ea typeface="Times New Roman" pitchFamily="18" charset="0"/>
                        <a:cs typeface="Courier New" pitchFamily="49" charset="0"/>
                      </a:endParaRPr>
                    </a:p>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(4)</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7.7</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Women</a:t>
                      </a: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endPar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(.74)</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02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rgbClr val="FF9900"/>
                          </a:solidFill>
                          <a:effectLst/>
                          <a:latin typeface="Times New Roman" pitchFamily="18" charset="0"/>
                          <a:cs typeface="Times New Roman" pitchFamily="18" charset="0"/>
                        </a:rPr>
                        <a:t>When the mother has enough money to support the child fully, the father should not have to pay child support at all.‡</a:t>
                      </a:r>
                      <a:endParaRPr kumimoji="0" lang="en-US" sz="1600" b="0" i="0" u="none" strike="noStrike" cap="none" normalizeH="0" baseline="0" smtClean="0">
                        <a:ln>
                          <a:noFill/>
                        </a:ln>
                        <a:solidFill>
                          <a:srgbClr val="FF9900"/>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8.1</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sng" strike="noStrike" cap="none" normalizeH="0" baseline="0" smtClean="0">
                          <a:ln>
                            <a:noFill/>
                          </a:ln>
                          <a:solidFill>
                            <a:schemeClr val="tx1"/>
                          </a:solidFill>
                          <a:effectLst/>
                          <a:latin typeface="Courier New" pitchFamily="49" charset="0"/>
                          <a:ea typeface="Times New Roman" pitchFamily="18" charset="0"/>
                          <a:cs typeface="Courier New" pitchFamily="49" charset="0"/>
                        </a:rPr>
                        <a:t>72.4</a:t>
                      </a:r>
                      <a:endParaRPr kumimoji="0" lang="en-US" sz="1600" b="1" i="0" u="sng"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Men</a:t>
                      </a: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endPar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(.90)</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9908" name="AutoShape 35"/>
          <p:cNvSpPr>
            <a:spLocks noChangeAspect="1" noChangeArrowheads="1"/>
          </p:cNvSpPr>
          <p:nvPr/>
        </p:nvSpPr>
        <p:spPr bwMode="auto">
          <a:xfrm>
            <a:off x="228600" y="3429000"/>
            <a:ext cx="338138" cy="168275"/>
          </a:xfrm>
          <a:prstGeom prst="rightArrow">
            <a:avLst>
              <a:gd name="adj1" fmla="val 50000"/>
              <a:gd name="adj2" fmla="val 50236"/>
            </a:avLst>
          </a:prstGeom>
          <a:solidFill>
            <a:srgbClr val="CC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a:spLocks noGrp="1" noChangeArrowheads="1"/>
          </p:cNvSpPr>
          <p:nvPr>
            <p:ph type="sldNum" sz="quarter" idx="12"/>
          </p:nvPr>
        </p:nvSpPr>
        <p:spPr>
          <a:noFill/>
        </p:spPr>
        <p:txBody>
          <a:bodyPr/>
          <a:lstStyle/>
          <a:p>
            <a:fld id="{B16A6AA8-9ADA-48FD-B36C-02B8DE14A4DF}" type="slidenum">
              <a:rPr lang="en-US" smtClean="0"/>
              <a:pPr/>
              <a:t>39</a:t>
            </a:fld>
            <a:endParaRPr lang="en-US" smtClean="0"/>
          </a:p>
        </p:txBody>
      </p:sp>
      <p:sp>
        <p:nvSpPr>
          <p:cNvPr id="46"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4318E86-03F8-41C8-96DA-2A824D06B18C}" type="slidenum">
              <a:rPr lang="en-US" sz="1200">
                <a:latin typeface="+mn-lt"/>
              </a:rPr>
              <a:pPr algn="r">
                <a:defRPr/>
              </a:pPr>
              <a:t>39</a:t>
            </a:fld>
            <a:endParaRPr lang="en-US" sz="1200">
              <a:latin typeface="+mn-lt"/>
            </a:endParaRPr>
          </a:p>
        </p:txBody>
      </p:sp>
      <p:graphicFrame>
        <p:nvGraphicFramePr>
          <p:cNvPr id="55348" name="Group 52"/>
          <p:cNvGraphicFramePr>
            <a:graphicFrameLocks noGrp="1"/>
          </p:cNvGraphicFramePr>
          <p:nvPr/>
        </p:nvGraphicFramePr>
        <p:xfrm>
          <a:off x="533400" y="1524000"/>
          <a:ext cx="8153400" cy="4800602"/>
        </p:xfrm>
        <a:graphic>
          <a:graphicData uri="http://schemas.openxmlformats.org/drawingml/2006/table">
            <a:tbl>
              <a:tblPr/>
              <a:tblGrid>
                <a:gridCol w="4362450"/>
                <a:gridCol w="1047750"/>
                <a:gridCol w="1173163"/>
                <a:gridCol w="1570037"/>
              </a:tblGrid>
              <a:tr h="919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Item</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Who Clearly Agree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Who Clearly Disagree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Times New Roman" pitchFamily="18" charset="0"/>
                        </a:rPr>
                        <a:t>Men or Women Agree More?</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ENSURE MARITAL LIVING STANDARD</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919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rgbClr val="FF9900"/>
                          </a:solidFill>
                          <a:effectLst/>
                          <a:latin typeface="Times New Roman" pitchFamily="18" charset="0"/>
                          <a:cs typeface="Times New Roman" pitchFamily="18" charset="0"/>
                        </a:rPr>
                        <a:t>The father should be required to pay enough child support to make sure that the child lives as well as he or she did during the marriage.</a:t>
                      </a:r>
                      <a:endParaRPr kumimoji="0" lang="en-US" sz="1600" b="0" i="0" u="none" strike="noStrike" cap="none" normalizeH="0" baseline="0" smtClean="0">
                        <a:ln>
                          <a:noFill/>
                        </a:ln>
                        <a:solidFill>
                          <a:srgbClr val="FF9900"/>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45.4</a:t>
                      </a:r>
                      <a:endParaRPr kumimoji="0" lang="en-US" sz="1600" b="1"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12.5</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Women</a:t>
                      </a: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(.93)</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ENSURE EQUAL LIVING STANDARD</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The father should be required to pay enough to make sure that </a:t>
                      </a:r>
                      <a:r>
                        <a:rPr kumimoji="0" lang="en-US" sz="1600" b="0" i="0" u="sng" strike="noStrike" cap="none" normalizeH="0" baseline="0" smtClean="0">
                          <a:ln>
                            <a:noFill/>
                          </a:ln>
                          <a:solidFill>
                            <a:schemeClr val="tx1"/>
                          </a:solidFill>
                          <a:effectLst/>
                          <a:latin typeface="Times New Roman" pitchFamily="18" charset="0"/>
                          <a:cs typeface="Times New Roman" pitchFamily="18" charset="0"/>
                        </a:rPr>
                        <a:t>the child</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lives as well as he does.</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46.7</a:t>
                      </a:r>
                      <a:endParaRPr kumimoji="0" lang="en-US" sz="1600" b="1"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11.6</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Women</a:t>
                      </a: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(.90)</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The father should be required to pay enough to make sure that </a:t>
                      </a:r>
                      <a:r>
                        <a:rPr kumimoji="0" lang="en-US" sz="1600" b="0" i="0" u="sng" strike="noStrike" cap="none" normalizeH="0" baseline="0" smtClean="0">
                          <a:ln>
                            <a:noFill/>
                          </a:ln>
                          <a:solidFill>
                            <a:schemeClr val="tx1"/>
                          </a:solidFill>
                          <a:effectLst/>
                          <a:latin typeface="Times New Roman" pitchFamily="18" charset="0"/>
                          <a:cs typeface="Times New Roman" pitchFamily="18" charset="0"/>
                        </a:rPr>
                        <a:t>the child and mother</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live as well as he does.</a:t>
                      </a:r>
                      <a:endParaRPr kumimoji="0" lang="en-US" sz="16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31.1</a:t>
                      </a:r>
                      <a:endParaRPr kumimoji="0" lang="en-US" sz="1600" b="1"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22.6</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Women</a:t>
                      </a: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(.72)</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rgbClr val="FF9900"/>
                          </a:solidFill>
                          <a:effectLst/>
                          <a:latin typeface="Times New Roman" pitchFamily="18" charset="0"/>
                          <a:cs typeface="Times New Roman" pitchFamily="18" charset="0"/>
                        </a:rPr>
                        <a:t>The purpose of child support is not to make sure the child lives as well as the father.‡</a:t>
                      </a:r>
                      <a:endParaRPr kumimoji="0" lang="en-US" sz="1600" b="0" i="0" u="none" strike="noStrike" cap="none" normalizeH="0" baseline="0" smtClean="0">
                        <a:ln>
                          <a:noFill/>
                        </a:ln>
                        <a:solidFill>
                          <a:srgbClr val="FF9900"/>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36.1</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27.4</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Men</a:t>
                      </a:r>
                    </a:p>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10058400" algn="l"/>
                          <a:tab pos="10515600" algn="l"/>
                          <a:tab pos="10972800" algn="l"/>
                          <a:tab pos="11430000" algn="l"/>
                          <a:tab pos="11887200" algn="l"/>
                        </a:tabLst>
                      </a:pPr>
                      <a:r>
                        <a:rPr kumimoji="0" lang="en-US" sz="16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(.46)</a:t>
                      </a:r>
                      <a:endParaRPr kumimoji="0" lang="en-US" sz="16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1965" name="Text Box 44"/>
          <p:cNvSpPr txBox="1">
            <a:spLocks noChangeArrowheads="1"/>
          </p:cNvSpPr>
          <p:nvPr/>
        </p:nvSpPr>
        <p:spPr bwMode="auto">
          <a:xfrm>
            <a:off x="457200" y="457200"/>
            <a:ext cx="7772400" cy="701675"/>
          </a:xfrm>
          <a:prstGeom prst="rect">
            <a:avLst/>
          </a:prstGeom>
          <a:noFill/>
          <a:ln w="9525">
            <a:noFill/>
            <a:miter lim="800000"/>
            <a:headEnd/>
            <a:tailEnd/>
          </a:ln>
        </p:spPr>
        <p:txBody>
          <a:bodyPr>
            <a:spAutoFit/>
          </a:bodyPr>
          <a:lstStyle/>
          <a:p>
            <a:pPr eaLnBrk="0" hangingPunct="0"/>
            <a:r>
              <a:rPr lang="en-US" sz="4000">
                <a:latin typeface="Albertus Medium" pitchFamily="34" charset="0"/>
              </a:rPr>
              <a:t>Likert Items 17-20</a:t>
            </a:r>
          </a:p>
        </p:txBody>
      </p:sp>
      <p:sp>
        <p:nvSpPr>
          <p:cNvPr id="81966" name="AutoShape 45"/>
          <p:cNvSpPr>
            <a:spLocks noChangeAspect="1" noChangeArrowheads="1"/>
          </p:cNvSpPr>
          <p:nvPr/>
        </p:nvSpPr>
        <p:spPr bwMode="auto">
          <a:xfrm>
            <a:off x="152400" y="4267200"/>
            <a:ext cx="338138" cy="168275"/>
          </a:xfrm>
          <a:prstGeom prst="rightArrow">
            <a:avLst>
              <a:gd name="adj1" fmla="val 50000"/>
              <a:gd name="adj2" fmla="val 50236"/>
            </a:avLst>
          </a:prstGeom>
          <a:solidFill>
            <a:srgbClr val="CC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idx="12"/>
          </p:nvPr>
        </p:nvSpPr>
        <p:spPr>
          <a:noFill/>
        </p:spPr>
        <p:txBody>
          <a:bodyPr/>
          <a:lstStyle/>
          <a:p>
            <a:fld id="{3C4AF1ED-59E5-461C-A6E2-408D7B38DE05}" type="slidenum">
              <a:rPr lang="en-US" smtClean="0"/>
              <a:pPr/>
              <a:t>4</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73712BB-0AE9-4489-8A86-0054F4A12053}" type="slidenum">
              <a:rPr lang="en-US" sz="1200">
                <a:latin typeface="+mn-lt"/>
              </a:rPr>
              <a:pPr algn="r">
                <a:defRPr/>
              </a:pPr>
              <a:t>4</a:t>
            </a:fld>
            <a:endParaRPr lang="en-US" sz="1200">
              <a:latin typeface="+mn-lt"/>
            </a:endParaRPr>
          </a:p>
        </p:txBody>
      </p:sp>
      <p:sp>
        <p:nvSpPr>
          <p:cNvPr id="19459" name="Rectangle 2"/>
          <p:cNvSpPr>
            <a:spLocks noGrp="1" noChangeArrowheads="1"/>
          </p:cNvSpPr>
          <p:nvPr>
            <p:ph type="title" idx="4294967295"/>
          </p:nvPr>
        </p:nvSpPr>
        <p:spPr>
          <a:xfrm>
            <a:off x="381000" y="228600"/>
            <a:ext cx="8229600" cy="868363"/>
          </a:xfrm>
        </p:spPr>
        <p:txBody>
          <a:bodyPr anchor="b"/>
          <a:lstStyle/>
          <a:p>
            <a:pPr algn="l" eaLnBrk="1" hangingPunct="1"/>
            <a:r>
              <a:rPr lang="en-US" smtClean="0">
                <a:latin typeface="Albertus Medium" pitchFamily="34" charset="0"/>
              </a:rPr>
              <a:t>Multiple Principles May Apply</a:t>
            </a:r>
          </a:p>
        </p:txBody>
      </p:sp>
      <p:sp>
        <p:nvSpPr>
          <p:cNvPr id="23556" name="Rectangle 3"/>
          <p:cNvSpPr>
            <a:spLocks noGrp="1" noChangeArrowheads="1"/>
          </p:cNvSpPr>
          <p:nvPr>
            <p:ph type="body" idx="4294967295"/>
          </p:nvPr>
        </p:nvSpPr>
        <p:spPr>
          <a:xfrm>
            <a:off x="381000" y="1447800"/>
            <a:ext cx="8229600" cy="4648200"/>
          </a:xfrm>
        </p:spPr>
        <p:txBody>
          <a:bodyPr/>
          <a:lstStyle/>
          <a:p>
            <a:pPr eaLnBrk="1" hangingPunct="1"/>
            <a:r>
              <a:rPr lang="en-US" smtClean="0"/>
              <a:t>People may widely agree on principles that should govern, but disagree about</a:t>
            </a:r>
          </a:p>
          <a:p>
            <a:pPr lvl="1" eaLnBrk="1" hangingPunct="1"/>
            <a:r>
              <a:rPr lang="en-US" smtClean="0"/>
              <a:t>their relative importance</a:t>
            </a:r>
          </a:p>
          <a:p>
            <a:pPr lvl="1" eaLnBrk="1" hangingPunct="1"/>
            <a:r>
              <a:rPr lang="en-US" smtClean="0"/>
              <a:t>the facts required to trigger application</a:t>
            </a:r>
          </a:p>
          <a:p>
            <a:pPr lvl="2" eaLnBrk="1" hangingPunct="1"/>
            <a:r>
              <a:rPr lang="en-US" smtClean="0"/>
              <a:t>E.g. income disparity matters—but how much?</a:t>
            </a:r>
          </a:p>
          <a:p>
            <a:pPr eaLnBrk="1" hangingPunct="1"/>
            <a:r>
              <a:rPr lang="en-US" smtClean="0"/>
              <a:t>We hope to discover both</a:t>
            </a:r>
          </a:p>
          <a:p>
            <a:pPr lvl="1" eaLnBrk="1" hangingPunct="1"/>
            <a:r>
              <a:rPr lang="en-US" sz="2600" smtClean="0"/>
              <a:t>What most people agree on</a:t>
            </a:r>
          </a:p>
          <a:p>
            <a:pPr lvl="1" eaLnBrk="1" hangingPunct="1"/>
            <a:r>
              <a:rPr lang="en-US" sz="2600" smtClean="0"/>
              <a:t>What predicts their differences when they do not agree</a:t>
            </a:r>
          </a:p>
          <a:p>
            <a:pPr eaLnBrk="1" hangingPunct="1"/>
            <a:endParaRPr lang="en-US" sz="3100" smtClean="0"/>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p:cNvSpPr>
            <a:spLocks noGrp="1" noChangeArrowheads="1"/>
          </p:cNvSpPr>
          <p:nvPr>
            <p:ph type="sldNum" sz="quarter" idx="12"/>
          </p:nvPr>
        </p:nvSpPr>
        <p:spPr>
          <a:noFill/>
        </p:spPr>
        <p:txBody>
          <a:bodyPr/>
          <a:lstStyle/>
          <a:p>
            <a:fld id="{406822CE-0828-4250-8201-3A1155107A6D}" type="slidenum">
              <a:rPr lang="en-US" smtClean="0"/>
              <a:pPr/>
              <a:t>40</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407861EE-30DB-4A92-8982-404125B783D8}" type="slidenum">
              <a:rPr lang="en-US" sz="1200">
                <a:latin typeface="+mn-lt"/>
              </a:rPr>
              <a:pPr algn="r">
                <a:defRPr/>
              </a:pPr>
              <a:t>40</a:t>
            </a:fld>
            <a:endParaRPr lang="en-US" sz="1200">
              <a:latin typeface="+mn-lt"/>
            </a:endParaRPr>
          </a:p>
        </p:txBody>
      </p:sp>
      <p:sp>
        <p:nvSpPr>
          <p:cNvPr id="83971" name="Rectangle 2"/>
          <p:cNvSpPr>
            <a:spLocks noGrp="1" noChangeArrowheads="1"/>
          </p:cNvSpPr>
          <p:nvPr>
            <p:ph type="title" idx="4294967295"/>
          </p:nvPr>
        </p:nvSpPr>
        <p:spPr>
          <a:xfrm>
            <a:off x="457200" y="274638"/>
            <a:ext cx="8229600" cy="571500"/>
          </a:xfrm>
        </p:spPr>
        <p:txBody>
          <a:bodyPr anchor="b"/>
          <a:lstStyle/>
          <a:p>
            <a:pPr algn="l" eaLnBrk="1" hangingPunct="1"/>
            <a:r>
              <a:rPr lang="en-US" sz="4000" smtClean="0">
                <a:latin typeface="Albertus Medium" pitchFamily="34" charset="0"/>
              </a:rPr>
              <a:t>Analyzing the Likert items</a:t>
            </a:r>
          </a:p>
        </p:txBody>
      </p:sp>
      <p:sp>
        <p:nvSpPr>
          <p:cNvPr id="152579" name="Rectangle 3"/>
          <p:cNvSpPr>
            <a:spLocks noGrp="1" noChangeArrowheads="1"/>
          </p:cNvSpPr>
          <p:nvPr>
            <p:ph type="body" idx="4294967295"/>
          </p:nvPr>
        </p:nvSpPr>
        <p:spPr>
          <a:xfrm>
            <a:off x="533400" y="1066800"/>
            <a:ext cx="8229600" cy="5257800"/>
          </a:xfrm>
        </p:spPr>
        <p:txBody>
          <a:bodyPr/>
          <a:lstStyle/>
          <a:p>
            <a:pPr eaLnBrk="1" hangingPunct="1">
              <a:lnSpc>
                <a:spcPct val="90000"/>
              </a:lnSpc>
            </a:pPr>
            <a:r>
              <a:rPr lang="en-US" smtClean="0"/>
              <a:t>How to get a handle on results from 20 different items?</a:t>
            </a:r>
          </a:p>
          <a:p>
            <a:pPr eaLnBrk="1" hangingPunct="1">
              <a:lnSpc>
                <a:spcPct val="90000"/>
              </a:lnSpc>
            </a:pPr>
            <a:r>
              <a:rPr lang="en-US" smtClean="0"/>
              <a:t>Ask: Are there patterns in the way people answer individual items?</a:t>
            </a:r>
          </a:p>
          <a:p>
            <a:pPr eaLnBrk="1" hangingPunct="1">
              <a:lnSpc>
                <a:spcPct val="90000"/>
              </a:lnSpc>
            </a:pPr>
            <a:r>
              <a:rPr lang="en-US" smtClean="0"/>
              <a:t>Do these patterns reveal some smaller set of attitudes—</a:t>
            </a:r>
            <a:r>
              <a:rPr lang="en-US" i="1" smtClean="0"/>
              <a:t>factors—</a:t>
            </a:r>
            <a:r>
              <a:rPr lang="en-US" smtClean="0"/>
              <a:t>that explain their answers to the full set of questions?</a:t>
            </a:r>
          </a:p>
          <a:p>
            <a:pPr eaLnBrk="1" hangingPunct="1">
              <a:lnSpc>
                <a:spcPct val="90000"/>
              </a:lnSpc>
            </a:pPr>
            <a:r>
              <a:rPr lang="en-US" smtClean="0"/>
              <a:t>Method: Exploratory Factor Analysis</a:t>
            </a:r>
          </a:p>
          <a:p>
            <a:pPr eaLnBrk="1" hangingPunct="1">
              <a:lnSpc>
                <a:spcPct val="90000"/>
              </a:lnSpc>
            </a:pPr>
            <a:r>
              <a:rPr lang="en-US" smtClean="0"/>
              <a:t>Finding: Four factors explain more than half the variance</a:t>
            </a:r>
          </a:p>
          <a:p>
            <a:pPr lvl="1"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sldNum" sz="quarter" idx="12"/>
          </p:nvPr>
        </p:nvSpPr>
        <p:spPr>
          <a:noFill/>
        </p:spPr>
        <p:txBody>
          <a:bodyPr/>
          <a:lstStyle/>
          <a:p>
            <a:fld id="{F9B07A22-7805-4771-A59B-8B610F83A558}" type="slidenum">
              <a:rPr lang="en-US" smtClean="0"/>
              <a:pPr/>
              <a:t>41</a:t>
            </a:fld>
            <a:endParaRPr lang="en-US" smtClean="0"/>
          </a:p>
        </p:txBody>
      </p:sp>
      <p:sp>
        <p:nvSpPr>
          <p:cNvPr id="1024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5696E11-9A95-4724-8002-8BAEE3D2341D}" type="slidenum">
              <a:rPr lang="en-US" sz="1400"/>
              <a:pPr algn="r"/>
              <a:t>41</a:t>
            </a:fld>
            <a:endParaRPr lang="en-US" sz="1400"/>
          </a:p>
        </p:txBody>
      </p:sp>
      <p:graphicFrame>
        <p:nvGraphicFramePr>
          <p:cNvPr id="10242" name="Object 2"/>
          <p:cNvGraphicFramePr>
            <a:graphicFrameLocks noChangeAspect="1"/>
          </p:cNvGraphicFramePr>
          <p:nvPr/>
        </p:nvGraphicFramePr>
        <p:xfrm>
          <a:off x="1524000" y="152400"/>
          <a:ext cx="7062788" cy="6705600"/>
        </p:xfrm>
        <a:graphic>
          <a:graphicData uri="http://schemas.openxmlformats.org/presentationml/2006/ole">
            <p:oleObj spid="_x0000_s10242" name="Document" r:id="rId4" imgW="5850702" imgH="6265698" progId="Word.Document.8">
              <p:embed/>
            </p:oleObj>
          </a:graphicData>
        </a:graphic>
      </p:graphicFrame>
      <p:sp>
        <p:nvSpPr>
          <p:cNvPr id="10245" name="Text Box 3"/>
          <p:cNvSpPr txBox="1">
            <a:spLocks noChangeArrowheads="1"/>
          </p:cNvSpPr>
          <p:nvPr/>
        </p:nvSpPr>
        <p:spPr bwMode="auto">
          <a:xfrm>
            <a:off x="0" y="1524000"/>
            <a:ext cx="1371600" cy="3940175"/>
          </a:xfrm>
          <a:prstGeom prst="rect">
            <a:avLst/>
          </a:prstGeom>
          <a:noFill/>
          <a:ln w="9525">
            <a:noFill/>
            <a:miter lim="800000"/>
            <a:headEnd/>
            <a:tailEnd/>
          </a:ln>
        </p:spPr>
        <p:txBody>
          <a:bodyPr>
            <a:spAutoFit/>
          </a:bodyPr>
          <a:lstStyle/>
          <a:p>
            <a:pPr>
              <a:spcBef>
                <a:spcPct val="50000"/>
              </a:spcBef>
              <a:buFontTx/>
              <a:buChar char="•"/>
            </a:pPr>
            <a:r>
              <a:rPr lang="en-US"/>
              <a:t>EFA explains 52%</a:t>
            </a:r>
          </a:p>
          <a:p>
            <a:pPr>
              <a:spcBef>
                <a:spcPct val="50000"/>
              </a:spcBef>
              <a:buFontTx/>
              <a:buChar char="•"/>
            </a:pPr>
            <a:r>
              <a:rPr lang="en-US"/>
              <a:t>1 = GD+</a:t>
            </a:r>
          </a:p>
          <a:p>
            <a:pPr lvl="1">
              <a:spcBef>
                <a:spcPct val="50000"/>
              </a:spcBef>
              <a:buFontTx/>
              <a:buChar char="•"/>
            </a:pPr>
            <a:r>
              <a:rPr lang="en-US"/>
              <a:t>Mean rating = 4.99</a:t>
            </a:r>
          </a:p>
          <a:p>
            <a:pPr>
              <a:spcBef>
                <a:spcPct val="50000"/>
              </a:spcBef>
              <a:buFontTx/>
              <a:buChar char="•"/>
            </a:pPr>
            <a:r>
              <a:rPr lang="en-US"/>
              <a:t>2 = Dual Obligation</a:t>
            </a:r>
          </a:p>
          <a:p>
            <a:pPr lvl="1">
              <a:spcBef>
                <a:spcPct val="50000"/>
              </a:spcBef>
              <a:buFontTx/>
              <a:buChar char="•"/>
            </a:pPr>
            <a:r>
              <a:rPr lang="en-US"/>
              <a:t>Mean rating = 4.82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sldNum" sz="quarter" idx="12"/>
          </p:nvPr>
        </p:nvSpPr>
        <p:spPr>
          <a:noFill/>
        </p:spPr>
        <p:txBody>
          <a:bodyPr/>
          <a:lstStyle/>
          <a:p>
            <a:fld id="{0226B49F-B8FC-4DDE-922C-C49D7F577D46}" type="slidenum">
              <a:rPr lang="en-US" smtClean="0"/>
              <a:pPr/>
              <a:t>42</a:t>
            </a:fld>
            <a:endParaRPr lang="en-US" smtClean="0"/>
          </a:p>
        </p:txBody>
      </p:sp>
      <p:sp>
        <p:nvSpPr>
          <p:cNvPr id="11268"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391D59A-67F7-4263-B024-05417731AA78}" type="slidenum">
              <a:rPr lang="en-US" sz="1400"/>
              <a:pPr algn="r"/>
              <a:t>42</a:t>
            </a:fld>
            <a:endParaRPr lang="en-US" sz="1400"/>
          </a:p>
        </p:txBody>
      </p:sp>
      <p:graphicFrame>
        <p:nvGraphicFramePr>
          <p:cNvPr id="11266" name="Object 2"/>
          <p:cNvGraphicFramePr>
            <a:graphicFrameLocks noChangeAspect="1"/>
          </p:cNvGraphicFramePr>
          <p:nvPr>
            <p:ph sz="half" idx="4294967295"/>
          </p:nvPr>
        </p:nvGraphicFramePr>
        <p:xfrm>
          <a:off x="609600" y="914400"/>
          <a:ext cx="7543800" cy="3200400"/>
        </p:xfrm>
        <a:graphic>
          <a:graphicData uri="http://schemas.openxmlformats.org/presentationml/2006/ole">
            <p:oleObj spid="_x0000_s11266" name="Document" r:id="rId4" imgW="7053289" imgH="2716461" progId="Word.Document.8">
              <p:embed/>
            </p:oleObj>
          </a:graphicData>
        </a:graphic>
      </p:graphicFrame>
      <p:sp>
        <p:nvSpPr>
          <p:cNvPr id="11269" name="Rectangle 3"/>
          <p:cNvSpPr>
            <a:spLocks noGrp="1" noChangeArrowheads="1"/>
          </p:cNvSpPr>
          <p:nvPr>
            <p:ph type="title" idx="4294967295"/>
          </p:nvPr>
        </p:nvSpPr>
        <p:spPr>
          <a:xfrm>
            <a:off x="381000" y="609600"/>
            <a:ext cx="8229600" cy="215900"/>
          </a:xfrm>
        </p:spPr>
        <p:txBody>
          <a:bodyPr/>
          <a:lstStyle/>
          <a:p>
            <a:pPr eaLnBrk="1" hangingPunct="1"/>
            <a:r>
              <a:rPr lang="en-US" sz="3400" b="1" smtClean="0">
                <a:latin typeface="Albertus Medium" pitchFamily="34" charset="0"/>
              </a:rPr>
              <a:t>Factors 3 &amp; 4</a:t>
            </a:r>
          </a:p>
        </p:txBody>
      </p:sp>
      <p:sp>
        <p:nvSpPr>
          <p:cNvPr id="11270" name="Rectangle 4"/>
          <p:cNvSpPr>
            <a:spLocks noGrp="1" noChangeArrowheads="1"/>
          </p:cNvSpPr>
          <p:nvPr>
            <p:ph type="body" sz="half" idx="4294967295"/>
          </p:nvPr>
        </p:nvSpPr>
        <p:spPr>
          <a:xfrm>
            <a:off x="381000" y="4114800"/>
            <a:ext cx="8229600" cy="2362200"/>
          </a:xfrm>
        </p:spPr>
        <p:txBody>
          <a:bodyPr/>
          <a:lstStyle/>
          <a:p>
            <a:pPr eaLnBrk="1" hangingPunct="1"/>
            <a:r>
              <a:rPr lang="en-US" sz="3500" smtClean="0"/>
              <a:t>3: Limiting Father’s Responsibility</a:t>
            </a:r>
          </a:p>
          <a:p>
            <a:pPr lvl="1" eaLnBrk="1" hangingPunct="1"/>
            <a:r>
              <a:rPr lang="en-US" sz="2900" smtClean="0"/>
              <a:t>Most disagree: mean rating 2.81</a:t>
            </a:r>
          </a:p>
          <a:p>
            <a:pPr eaLnBrk="1" hangingPunct="1"/>
            <a:r>
              <a:rPr lang="en-US" sz="3500" smtClean="0"/>
              <a:t>4: Earner’s Priority</a:t>
            </a:r>
            <a:endParaRPr lang="en-US" sz="3000" smtClean="0"/>
          </a:p>
          <a:p>
            <a:pPr lvl="1" eaLnBrk="1" hangingPunct="1"/>
            <a:r>
              <a:rPr lang="en-US" sz="2900" smtClean="0"/>
              <a:t>Highest average agreement of all:  5.69</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sldNum" sz="quarter" idx="12"/>
          </p:nvPr>
        </p:nvSpPr>
        <p:spPr>
          <a:noFill/>
        </p:spPr>
        <p:txBody>
          <a:bodyPr/>
          <a:lstStyle/>
          <a:p>
            <a:fld id="{07D6FBC8-F6D4-42BF-8C7E-C3DDD774ACB7}" type="slidenum">
              <a:rPr lang="en-US" smtClean="0"/>
              <a:pPr/>
              <a:t>43</a:t>
            </a:fld>
            <a:endParaRPr lang="en-US" smtClean="0"/>
          </a:p>
        </p:txBody>
      </p:sp>
      <p:sp>
        <p:nvSpPr>
          <p:cNvPr id="6"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5191619-3877-44C2-96EC-B837264A0F41}" type="slidenum">
              <a:rPr lang="en-US" sz="1200">
                <a:latin typeface="+mn-lt"/>
              </a:rPr>
              <a:pPr algn="r">
                <a:defRPr/>
              </a:pPr>
              <a:t>43</a:t>
            </a:fld>
            <a:endParaRPr lang="en-US" sz="1200">
              <a:latin typeface="+mn-lt"/>
            </a:endParaRPr>
          </a:p>
        </p:txBody>
      </p:sp>
      <p:sp>
        <p:nvSpPr>
          <p:cNvPr id="12293" name="Rectangle 2"/>
          <p:cNvSpPr>
            <a:spLocks noGrp="1" noChangeArrowheads="1"/>
          </p:cNvSpPr>
          <p:nvPr>
            <p:ph type="title" idx="4294967295"/>
          </p:nvPr>
        </p:nvSpPr>
        <p:spPr>
          <a:xfrm>
            <a:off x="457200" y="152400"/>
            <a:ext cx="8229600" cy="736600"/>
          </a:xfrm>
        </p:spPr>
        <p:txBody>
          <a:bodyPr anchor="b"/>
          <a:lstStyle/>
          <a:p>
            <a:pPr eaLnBrk="1" hangingPunct="1"/>
            <a:r>
              <a:rPr lang="en-US" sz="4000" smtClean="0">
                <a:latin typeface="Albertus Medium" pitchFamily="34" charset="0"/>
              </a:rPr>
              <a:t>Gender Effects in Factors 1 &amp; 2</a:t>
            </a:r>
          </a:p>
        </p:txBody>
      </p:sp>
      <p:sp>
        <p:nvSpPr>
          <p:cNvPr id="12294" name="Rectangle 3"/>
          <p:cNvSpPr>
            <a:spLocks noGrp="1" noChangeArrowheads="1" noTextEdit="1"/>
          </p:cNvSpPr>
          <p:nvPr>
            <p:ph type="chart" idx="4294967295"/>
          </p:nvPr>
        </p:nvSpPr>
        <p:spPr>
          <a:xfrm>
            <a:off x="685800" y="1219200"/>
            <a:ext cx="8001000" cy="4530725"/>
          </a:xfrm>
        </p:spPr>
      </p:sp>
      <p:sp>
        <p:nvSpPr>
          <p:cNvPr id="122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5"/>
          <p:cNvGraphicFramePr>
            <a:graphicFrameLocks noChangeAspect="1"/>
          </p:cNvGraphicFramePr>
          <p:nvPr/>
        </p:nvGraphicFramePr>
        <p:xfrm>
          <a:off x="990600" y="1600200"/>
          <a:ext cx="6721475" cy="4873625"/>
        </p:xfrm>
        <a:graphic>
          <a:graphicData uri="http://schemas.openxmlformats.org/presentationml/2006/ole">
            <p:oleObj spid="_x0000_s12290" name="Drawing" r:id="rId4" imgW="8664120" imgH="5913000" progId="Presentations.Drawing.1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a:spLocks noGrp="1" noChangeArrowheads="1"/>
          </p:cNvSpPr>
          <p:nvPr>
            <p:ph type="sldNum" sz="quarter" idx="12"/>
          </p:nvPr>
        </p:nvSpPr>
        <p:spPr>
          <a:noFill/>
        </p:spPr>
        <p:txBody>
          <a:bodyPr/>
          <a:lstStyle/>
          <a:p>
            <a:fld id="{15A18803-8EA5-491E-9F04-FD65E637338F}" type="slidenum">
              <a:rPr lang="en-US" smtClean="0"/>
              <a:pPr/>
              <a:t>44</a:t>
            </a:fld>
            <a:endParaRPr lang="en-US" smtClean="0"/>
          </a:p>
        </p:txBody>
      </p:sp>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9DE23064-2765-4598-964C-3FB3AC3A8C8E}" type="slidenum">
              <a:rPr lang="en-US" sz="1200">
                <a:latin typeface="+mn-lt"/>
              </a:rPr>
              <a:pPr algn="r">
                <a:defRPr/>
              </a:pPr>
              <a:t>44</a:t>
            </a:fld>
            <a:endParaRPr lang="en-US" sz="1200">
              <a:latin typeface="+mn-lt"/>
            </a:endParaRPr>
          </a:p>
        </p:txBody>
      </p:sp>
      <p:sp>
        <p:nvSpPr>
          <p:cNvPr id="94211" name="Rectangle 2"/>
          <p:cNvSpPr>
            <a:spLocks noGrp="1" noChangeArrowheads="1"/>
          </p:cNvSpPr>
          <p:nvPr>
            <p:ph type="title" idx="4294967295"/>
          </p:nvPr>
        </p:nvSpPr>
        <p:spPr>
          <a:xfrm>
            <a:off x="0" y="0"/>
            <a:ext cx="9144000" cy="1371600"/>
          </a:xfrm>
        </p:spPr>
        <p:txBody>
          <a:bodyPr anchor="b"/>
          <a:lstStyle/>
          <a:p>
            <a:pPr eaLnBrk="1" hangingPunct="1"/>
            <a:r>
              <a:rPr lang="en-US" sz="3200" smtClean="0">
                <a:solidFill>
                  <a:srgbClr val="008000"/>
                </a:solidFill>
                <a:latin typeface="Albertus Medium" pitchFamily="34" charset="0"/>
              </a:rPr>
              <a:t>Do the Principles People Endorse </a:t>
            </a:r>
            <a:br>
              <a:rPr lang="en-US" sz="3200" smtClean="0">
                <a:solidFill>
                  <a:srgbClr val="008000"/>
                </a:solidFill>
                <a:latin typeface="Albertus Medium" pitchFamily="34" charset="0"/>
              </a:rPr>
            </a:br>
            <a:r>
              <a:rPr lang="en-US" sz="3200" smtClean="0">
                <a:solidFill>
                  <a:srgbClr val="008000"/>
                </a:solidFill>
                <a:latin typeface="Albertus Medium" pitchFamily="34" charset="0"/>
              </a:rPr>
              <a:t>Predict the Support Amounts They Prefer?</a:t>
            </a:r>
          </a:p>
        </p:txBody>
      </p:sp>
      <p:sp>
        <p:nvSpPr>
          <p:cNvPr id="159747" name="Rectangle 3"/>
          <p:cNvSpPr>
            <a:spLocks noGrp="1" noChangeArrowheads="1"/>
          </p:cNvSpPr>
          <p:nvPr>
            <p:ph type="body" idx="4294967295"/>
          </p:nvPr>
        </p:nvSpPr>
        <p:spPr>
          <a:xfrm>
            <a:off x="457200" y="1447800"/>
            <a:ext cx="8458200" cy="4876800"/>
          </a:xfrm>
        </p:spPr>
        <p:txBody>
          <a:bodyPr/>
          <a:lstStyle/>
          <a:p>
            <a:pPr eaLnBrk="1" hangingPunct="1">
              <a:lnSpc>
                <a:spcPct val="90000"/>
              </a:lnSpc>
            </a:pPr>
            <a:r>
              <a:rPr lang="en-US" sz="2800" smtClean="0">
                <a:latin typeface="Times New Roman" pitchFamily="18" charset="0"/>
              </a:rPr>
              <a:t>Most studies look at </a:t>
            </a:r>
            <a:r>
              <a:rPr lang="en-US" sz="2800" i="1" smtClean="0">
                <a:latin typeface="Times New Roman" pitchFamily="18" charset="0"/>
              </a:rPr>
              <a:t>either</a:t>
            </a:r>
            <a:r>
              <a:rPr lang="en-US" sz="2800" smtClean="0">
                <a:latin typeface="Times New Roman" pitchFamily="18" charset="0"/>
              </a:rPr>
              <a:t> beliefs about principles, or cases, but not both</a:t>
            </a:r>
          </a:p>
          <a:p>
            <a:pPr eaLnBrk="1" hangingPunct="1">
              <a:lnSpc>
                <a:spcPct val="90000"/>
              </a:lnSpc>
            </a:pPr>
            <a:r>
              <a:rPr lang="en-US" sz="2800" smtClean="0">
                <a:latin typeface="Times New Roman" pitchFamily="18" charset="0"/>
              </a:rPr>
              <a:t>None systematically examine the relationship between them</a:t>
            </a:r>
          </a:p>
          <a:p>
            <a:pPr eaLnBrk="1" hangingPunct="1">
              <a:lnSpc>
                <a:spcPct val="90000"/>
              </a:lnSpc>
            </a:pPr>
            <a:r>
              <a:rPr lang="en-US" sz="2800" smtClean="0">
                <a:latin typeface="Times New Roman" pitchFamily="18" charset="0"/>
              </a:rPr>
              <a:t>But in life—and Law--we constantly make assumptions about that relationship</a:t>
            </a:r>
          </a:p>
          <a:p>
            <a:pPr lvl="1" eaLnBrk="1" hangingPunct="1">
              <a:lnSpc>
                <a:spcPct val="90000"/>
              </a:lnSpc>
            </a:pPr>
            <a:r>
              <a:rPr lang="en-US" smtClean="0">
                <a:latin typeface="Times New Roman" pitchFamily="18" charset="0"/>
              </a:rPr>
              <a:t>On one hand, we think people </a:t>
            </a:r>
            <a:r>
              <a:rPr lang="en-US" i="1" smtClean="0">
                <a:latin typeface="Times New Roman" pitchFamily="18" charset="0"/>
              </a:rPr>
              <a:t>should</a:t>
            </a:r>
            <a:r>
              <a:rPr lang="en-US" smtClean="0">
                <a:latin typeface="Times New Roman" pitchFamily="18" charset="0"/>
              </a:rPr>
              <a:t> be consistent</a:t>
            </a:r>
          </a:p>
          <a:p>
            <a:pPr lvl="1" eaLnBrk="1" hangingPunct="1">
              <a:lnSpc>
                <a:spcPct val="90000"/>
              </a:lnSpc>
            </a:pPr>
            <a:r>
              <a:rPr lang="en-US" smtClean="0">
                <a:latin typeface="Times New Roman" pitchFamily="18" charset="0"/>
              </a:rPr>
              <a:t>On the other hand, we may doubt they really are</a:t>
            </a:r>
          </a:p>
          <a:p>
            <a:pPr eaLnBrk="1" hangingPunct="1">
              <a:lnSpc>
                <a:spcPct val="90000"/>
              </a:lnSpc>
            </a:pPr>
            <a:r>
              <a:rPr lang="en-US" sz="2800" smtClean="0">
                <a:latin typeface="Times New Roman" pitchFamily="18" charset="0"/>
              </a:rPr>
              <a:t>We use HLM analysis to ask whether any of our Factors  contributes </a:t>
            </a:r>
            <a:r>
              <a:rPr lang="en-US" sz="2800" i="1" smtClean="0">
                <a:latin typeface="Times New Roman" pitchFamily="18" charset="0"/>
              </a:rPr>
              <a:t>independently</a:t>
            </a:r>
            <a:r>
              <a:rPr lang="en-US" sz="2800" smtClean="0">
                <a:latin typeface="Times New Roman" pitchFamily="18" charset="0"/>
              </a:rPr>
              <a:t>  of the others to predicting a respondent’s favored support amount</a:t>
            </a:r>
          </a:p>
          <a:p>
            <a:pPr eaLnBrk="1" hangingPunct="1">
              <a:lnSpc>
                <a:spcPct val="90000"/>
              </a:lnSpc>
            </a:pPr>
            <a:endParaRPr lang="en-US" sz="2800" b="1" i="1" smtClean="0"/>
          </a:p>
          <a:p>
            <a:pPr eaLnBrk="1" hangingPunct="1">
              <a:lnSpc>
                <a:spcPct val="90000"/>
              </a:lnSpc>
            </a:pPr>
            <a:endParaRPr lang="en-US" sz="1800" smtClean="0"/>
          </a:p>
          <a:p>
            <a:pPr eaLnBrk="1" hangingPunct="1">
              <a:lnSpc>
                <a:spcPct val="90000"/>
              </a:lnSpc>
              <a:buFontTx/>
              <a:buNone/>
            </a:pP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6"/>
          <p:cNvSpPr>
            <a:spLocks noGrp="1" noChangeArrowheads="1"/>
          </p:cNvSpPr>
          <p:nvPr>
            <p:ph type="sldNum" sz="quarter" idx="12"/>
          </p:nvPr>
        </p:nvSpPr>
        <p:spPr>
          <a:noFill/>
        </p:spPr>
        <p:txBody>
          <a:bodyPr/>
          <a:lstStyle/>
          <a:p>
            <a:fld id="{4EC1D15E-BDFF-4BFA-A4F4-0FAD8580B633}" type="slidenum">
              <a:rPr lang="en-US" smtClean="0"/>
              <a:pPr/>
              <a:t>45</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541D225-7D8C-439E-9434-524CBD98A060}" type="slidenum">
              <a:rPr lang="en-US" sz="1200">
                <a:latin typeface="+mn-lt"/>
              </a:rPr>
              <a:pPr algn="r">
                <a:defRPr/>
              </a:pPr>
              <a:t>45</a:t>
            </a:fld>
            <a:endParaRPr lang="en-US" sz="1200">
              <a:latin typeface="+mn-lt"/>
            </a:endParaRPr>
          </a:p>
        </p:txBody>
      </p:sp>
      <p:sp>
        <p:nvSpPr>
          <p:cNvPr id="96259" name="Rectangle 2"/>
          <p:cNvSpPr>
            <a:spLocks noGrp="1" noChangeArrowheads="1"/>
          </p:cNvSpPr>
          <p:nvPr>
            <p:ph type="title" idx="4294967295"/>
          </p:nvPr>
        </p:nvSpPr>
        <p:spPr>
          <a:xfrm>
            <a:off x="457200" y="304800"/>
            <a:ext cx="8229600" cy="838200"/>
          </a:xfrm>
        </p:spPr>
        <p:txBody>
          <a:bodyPr anchor="b"/>
          <a:lstStyle/>
          <a:p>
            <a:pPr algn="l" eaLnBrk="1" hangingPunct="1"/>
            <a:r>
              <a:rPr lang="en-US" sz="3600" smtClean="0">
                <a:latin typeface="Albertus Medium" pitchFamily="34" charset="0"/>
              </a:rPr>
              <a:t>HLM Analysis: Basic Result</a:t>
            </a:r>
          </a:p>
        </p:txBody>
      </p:sp>
      <p:sp>
        <p:nvSpPr>
          <p:cNvPr id="309251" name="Rectangle 3"/>
          <p:cNvSpPr>
            <a:spLocks noGrp="1" noChangeArrowheads="1"/>
          </p:cNvSpPr>
          <p:nvPr>
            <p:ph type="body" idx="4294967295"/>
          </p:nvPr>
        </p:nvSpPr>
        <p:spPr/>
        <p:txBody>
          <a:bodyPr/>
          <a:lstStyle/>
          <a:p>
            <a:pPr eaLnBrk="1" hangingPunct="1">
              <a:lnSpc>
                <a:spcPct val="90000"/>
              </a:lnSpc>
            </a:pPr>
            <a:r>
              <a:rPr lang="en-US" sz="2800" smtClean="0"/>
              <a:t>The first 3 Factors (GD+, DO, LimFatherRes) all entered the simultaneous regression</a:t>
            </a:r>
          </a:p>
          <a:p>
            <a:pPr eaLnBrk="1" hangingPunct="1">
              <a:lnSpc>
                <a:spcPct val="90000"/>
              </a:lnSpc>
            </a:pPr>
            <a:r>
              <a:rPr lang="en-US" sz="2800" smtClean="0"/>
              <a:t>Implying that each makes an </a:t>
            </a:r>
            <a:r>
              <a:rPr lang="en-US" sz="2800" i="1" smtClean="0"/>
              <a:t>independent unique significant</a:t>
            </a:r>
            <a:r>
              <a:rPr lang="en-US" sz="2800" b="1" smtClean="0"/>
              <a:t> </a:t>
            </a:r>
            <a:r>
              <a:rPr lang="en-US" sz="2800" smtClean="0"/>
              <a:t>contribution to support judgments</a:t>
            </a:r>
          </a:p>
          <a:p>
            <a:pPr eaLnBrk="1" hangingPunct="1">
              <a:lnSpc>
                <a:spcPct val="90000"/>
              </a:lnSpc>
            </a:pPr>
            <a:r>
              <a:rPr lang="en-US" sz="2800" smtClean="0"/>
              <a:t>Factor 4, EPP, does not enter or predict resolution of cases, so you’ll hear no more about it.</a:t>
            </a:r>
          </a:p>
          <a:p>
            <a:pPr eaLnBrk="1" hangingPunct="1">
              <a:lnSpc>
                <a:spcPct val="90000"/>
              </a:lnSpc>
            </a:pPr>
            <a:r>
              <a:rPr lang="en-US" sz="2800" smtClean="0"/>
              <a:t>Different patterns of results with the different Factors</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6"/>
          <p:cNvSpPr>
            <a:spLocks noGrp="1" noChangeArrowheads="1"/>
          </p:cNvSpPr>
          <p:nvPr>
            <p:ph type="sldNum" sz="quarter" idx="12"/>
          </p:nvPr>
        </p:nvSpPr>
        <p:spPr>
          <a:noFill/>
        </p:spPr>
        <p:txBody>
          <a:bodyPr/>
          <a:lstStyle/>
          <a:p>
            <a:fld id="{B5AC78F6-C6E8-466D-AE0E-46F3B1380256}" type="slidenum">
              <a:rPr lang="en-US" smtClean="0"/>
              <a:pPr/>
              <a:t>46</a:t>
            </a:fld>
            <a:endParaRPr lang="en-US" smtClean="0"/>
          </a:p>
        </p:txBody>
      </p:sp>
      <p:sp>
        <p:nvSpPr>
          <p:cNvPr id="13"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013E326-0E86-4FF5-A3EE-86F09AC57438}" type="slidenum">
              <a:rPr lang="en-US" sz="1200">
                <a:latin typeface="+mn-lt"/>
              </a:rPr>
              <a:pPr algn="r">
                <a:defRPr/>
              </a:pPr>
              <a:t>46</a:t>
            </a:fld>
            <a:endParaRPr lang="en-US" sz="1200">
              <a:latin typeface="+mn-lt"/>
            </a:endParaRPr>
          </a:p>
        </p:txBody>
      </p:sp>
      <p:sp>
        <p:nvSpPr>
          <p:cNvPr id="98307" name="Rectangle 2"/>
          <p:cNvSpPr>
            <a:spLocks noGrp="1" noChangeArrowheads="1"/>
          </p:cNvSpPr>
          <p:nvPr>
            <p:ph type="body" idx="4294967295"/>
          </p:nvPr>
        </p:nvSpPr>
        <p:spPr/>
        <p:txBody>
          <a:bodyPr/>
          <a:lstStyle/>
          <a:p>
            <a:pPr eaLnBrk="1" hangingPunct="1"/>
            <a:endParaRPr lang="en-US" smtClean="0"/>
          </a:p>
        </p:txBody>
      </p:sp>
      <p:pic>
        <p:nvPicPr>
          <p:cNvPr id="98308" name="Picture 3"/>
          <p:cNvPicPr>
            <a:picLocks noChangeAspect="1" noChangeArrowheads="1"/>
          </p:cNvPicPr>
          <p:nvPr/>
        </p:nvPicPr>
        <p:blipFill>
          <a:blip r:embed="rId2" cstate="print"/>
          <a:srcRect/>
          <a:stretch>
            <a:fillRect/>
          </a:stretch>
        </p:blipFill>
        <p:spPr bwMode="auto">
          <a:xfrm>
            <a:off x="381000" y="1143000"/>
            <a:ext cx="8201025" cy="4732338"/>
          </a:xfrm>
          <a:prstGeom prst="rect">
            <a:avLst/>
          </a:prstGeom>
          <a:noFill/>
          <a:ln w="9525">
            <a:noFill/>
            <a:miter lim="800000"/>
            <a:headEnd/>
            <a:tailEnd/>
          </a:ln>
        </p:spPr>
      </p:pic>
      <p:sp>
        <p:nvSpPr>
          <p:cNvPr id="311300" name="Rectangle 4"/>
          <p:cNvSpPr>
            <a:spLocks noChangeArrowheads="1"/>
          </p:cNvSpPr>
          <p:nvPr/>
        </p:nvSpPr>
        <p:spPr bwMode="auto">
          <a:xfrm>
            <a:off x="457200" y="2765425"/>
            <a:ext cx="8105775" cy="133508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1301" name="AutoShape 5"/>
          <p:cNvSpPr>
            <a:spLocks noChangeArrowheads="1"/>
          </p:cNvSpPr>
          <p:nvPr/>
        </p:nvSpPr>
        <p:spPr bwMode="auto">
          <a:xfrm>
            <a:off x="1643063" y="1147763"/>
            <a:ext cx="3657600" cy="685800"/>
          </a:xfrm>
          <a:prstGeom prst="wedgeRectCallout">
            <a:avLst>
              <a:gd name="adj1" fmla="val -9722"/>
              <a:gd name="adj2" fmla="val 258102"/>
            </a:avLst>
          </a:prstGeom>
          <a:solidFill>
            <a:schemeClr val="accent1"/>
          </a:solidFill>
          <a:ln w="9525">
            <a:solidFill>
              <a:schemeClr val="tx1"/>
            </a:solidFill>
            <a:miter lim="800000"/>
            <a:headEnd/>
            <a:tailEnd/>
          </a:ln>
        </p:spPr>
        <p:txBody>
          <a:bodyPr/>
          <a:lstStyle/>
          <a:p>
            <a:pPr algn="ctr" eaLnBrk="0" hangingPunct="0"/>
            <a:r>
              <a:rPr lang="en-US"/>
              <a:t>GD+ interacts with </a:t>
            </a:r>
            <a:r>
              <a:rPr lang="en-US" b="1"/>
              <a:t>both</a:t>
            </a:r>
            <a:r>
              <a:rPr lang="en-US"/>
              <a:t> incomes </a:t>
            </a:r>
            <a:r>
              <a:rPr lang="en-US" b="1"/>
              <a:t>and</a:t>
            </a:r>
            <a:r>
              <a:rPr lang="en-US"/>
              <a:t> their interaction</a:t>
            </a:r>
          </a:p>
        </p:txBody>
      </p:sp>
      <p:sp>
        <p:nvSpPr>
          <p:cNvPr id="311302" name="Rectangle 6"/>
          <p:cNvSpPr>
            <a:spLocks noChangeArrowheads="1"/>
          </p:cNvSpPr>
          <p:nvPr/>
        </p:nvSpPr>
        <p:spPr bwMode="auto">
          <a:xfrm>
            <a:off x="471488" y="4106863"/>
            <a:ext cx="8105775" cy="8556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1303" name="Rectangle 7"/>
          <p:cNvSpPr>
            <a:spLocks noChangeArrowheads="1"/>
          </p:cNvSpPr>
          <p:nvPr/>
        </p:nvSpPr>
        <p:spPr bwMode="auto">
          <a:xfrm>
            <a:off x="442913" y="4972050"/>
            <a:ext cx="8120062" cy="83026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1304" name="AutoShape 8"/>
          <p:cNvSpPr>
            <a:spLocks noChangeArrowheads="1"/>
          </p:cNvSpPr>
          <p:nvPr/>
        </p:nvSpPr>
        <p:spPr bwMode="auto">
          <a:xfrm>
            <a:off x="4114800" y="5802313"/>
            <a:ext cx="4159250" cy="876300"/>
          </a:xfrm>
          <a:prstGeom prst="wedgeRectCallout">
            <a:avLst>
              <a:gd name="adj1" fmla="val -39315"/>
              <a:gd name="adj2" fmla="val -94023"/>
            </a:avLst>
          </a:prstGeom>
          <a:solidFill>
            <a:schemeClr val="accent1"/>
          </a:solidFill>
          <a:ln w="9525">
            <a:solidFill>
              <a:schemeClr val="tx1"/>
            </a:solidFill>
            <a:miter lim="800000"/>
            <a:headEnd/>
            <a:tailEnd/>
          </a:ln>
        </p:spPr>
        <p:txBody>
          <a:bodyPr/>
          <a:lstStyle/>
          <a:p>
            <a:pPr algn="ctr" eaLnBrk="0" hangingPunct="0"/>
            <a:r>
              <a:rPr lang="en-US"/>
              <a:t>LimFatherRes interacts with NCP Income and the interaction of CP and NCP income, but not CP Income alone</a:t>
            </a:r>
          </a:p>
        </p:txBody>
      </p:sp>
      <p:sp>
        <p:nvSpPr>
          <p:cNvPr id="311305" name="AutoShape 9"/>
          <p:cNvSpPr>
            <a:spLocks noChangeArrowheads="1"/>
          </p:cNvSpPr>
          <p:nvPr/>
        </p:nvSpPr>
        <p:spPr bwMode="auto">
          <a:xfrm>
            <a:off x="1600200" y="2895600"/>
            <a:ext cx="3838575" cy="1038225"/>
          </a:xfrm>
          <a:prstGeom prst="wedgeRectCallout">
            <a:avLst>
              <a:gd name="adj1" fmla="val -7940"/>
              <a:gd name="adj2" fmla="val 85319"/>
            </a:avLst>
          </a:prstGeom>
          <a:solidFill>
            <a:schemeClr val="accent1"/>
          </a:solidFill>
          <a:ln w="9525">
            <a:solidFill>
              <a:schemeClr val="tx1"/>
            </a:solidFill>
            <a:miter lim="800000"/>
            <a:headEnd/>
            <a:tailEnd/>
          </a:ln>
        </p:spPr>
        <p:txBody>
          <a:bodyPr/>
          <a:lstStyle/>
          <a:p>
            <a:pPr algn="ctr" eaLnBrk="0" hangingPunct="0"/>
            <a:r>
              <a:rPr lang="en-US"/>
              <a:t>DO interacts with CP Income, and the interaction of CP and NCP income, but not NCP Income alone.</a:t>
            </a:r>
          </a:p>
        </p:txBody>
      </p:sp>
      <p:sp>
        <p:nvSpPr>
          <p:cNvPr id="311306" name="Rectangle 10"/>
          <p:cNvSpPr>
            <a:spLocks noChangeArrowheads="1"/>
          </p:cNvSpPr>
          <p:nvPr/>
        </p:nvSpPr>
        <p:spPr bwMode="auto">
          <a:xfrm>
            <a:off x="434975" y="4086225"/>
            <a:ext cx="8105775" cy="855663"/>
          </a:xfrm>
          <a:prstGeom prst="rect">
            <a:avLst/>
          </a:prstGeom>
          <a:solidFill>
            <a:srgbClr val="C0C0C0">
              <a:alpha val="47842"/>
            </a:srgbClr>
          </a:solidFill>
          <a:ln w="9525">
            <a:solidFill>
              <a:schemeClr val="tx1"/>
            </a:solidFill>
            <a:miter lim="800000"/>
            <a:headEnd/>
            <a:tailEnd/>
          </a:ln>
        </p:spPr>
        <p:txBody>
          <a:bodyPr wrap="none" anchor="ctr"/>
          <a:lstStyle/>
          <a:p>
            <a:endParaRPr lang="en-US"/>
          </a:p>
        </p:txBody>
      </p:sp>
      <p:sp>
        <p:nvSpPr>
          <p:cNvPr id="98316" name="Text Box 11"/>
          <p:cNvSpPr txBox="1">
            <a:spLocks noChangeArrowheads="1"/>
          </p:cNvSpPr>
          <p:nvPr/>
        </p:nvSpPr>
        <p:spPr bwMode="auto">
          <a:xfrm>
            <a:off x="0" y="304800"/>
            <a:ext cx="9144000" cy="609600"/>
          </a:xfrm>
          <a:prstGeom prst="rect">
            <a:avLst/>
          </a:prstGeom>
          <a:noFill/>
          <a:ln w="9525">
            <a:noFill/>
            <a:miter lim="800000"/>
            <a:headEnd/>
            <a:tailEnd/>
          </a:ln>
        </p:spPr>
        <p:txBody>
          <a:bodyPr>
            <a:spAutoFit/>
          </a:bodyPr>
          <a:lstStyle/>
          <a:p>
            <a:pPr algn="ctr"/>
            <a:r>
              <a:rPr lang="en-US" sz="3400" b="1"/>
              <a:t>Significant Coefficients from the HLM</a:t>
            </a:r>
          </a:p>
        </p:txBody>
      </p:sp>
      <p:sp>
        <p:nvSpPr>
          <p:cNvPr id="98317" name="Rectangle 12"/>
          <p:cNvSpPr>
            <a:spLocks noChangeArrowheads="1"/>
          </p:cNvSpPr>
          <p:nvPr/>
        </p:nvSpPr>
        <p:spPr bwMode="auto">
          <a:xfrm>
            <a:off x="6248400" y="1371600"/>
            <a:ext cx="990600" cy="43434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130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1130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113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13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1130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1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animBg="1"/>
      <p:bldP spid="311301" grpId="0" animBg="1"/>
      <p:bldP spid="311302" grpId="0" animBg="1"/>
      <p:bldP spid="311303" grpId="0" animBg="1"/>
      <p:bldP spid="311304" grpId="0" animBg="1"/>
      <p:bldP spid="311305" grpId="0" animBg="1"/>
      <p:bldP spid="31130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sldNum" sz="quarter" idx="12"/>
          </p:nvPr>
        </p:nvSpPr>
        <p:spPr>
          <a:noFill/>
        </p:spPr>
        <p:txBody>
          <a:bodyPr/>
          <a:lstStyle/>
          <a:p>
            <a:fld id="{45B09BB1-D94D-4A5D-A200-0A1933E182FE}" type="slidenum">
              <a:rPr lang="en-US" smtClean="0"/>
              <a:pPr/>
              <a:t>47</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0CC9894-4608-45C8-8DA8-0CC21D0A7518}" type="slidenum">
              <a:rPr lang="en-US" sz="1200">
                <a:latin typeface="+mn-lt"/>
              </a:rPr>
              <a:pPr algn="r">
                <a:defRPr/>
              </a:pPr>
              <a:t>47</a:t>
            </a:fld>
            <a:endParaRPr lang="en-US" sz="1200">
              <a:latin typeface="+mn-lt"/>
            </a:endParaRPr>
          </a:p>
        </p:txBody>
      </p:sp>
      <p:sp>
        <p:nvSpPr>
          <p:cNvPr id="99331" name="Rectangle 2"/>
          <p:cNvSpPr>
            <a:spLocks noGrp="1" noChangeArrowheads="1"/>
          </p:cNvSpPr>
          <p:nvPr>
            <p:ph type="title" idx="4294967295"/>
          </p:nvPr>
        </p:nvSpPr>
        <p:spPr>
          <a:xfrm>
            <a:off x="990600" y="152400"/>
            <a:ext cx="7312025" cy="715963"/>
          </a:xfrm>
        </p:spPr>
        <p:txBody>
          <a:bodyPr anchor="b"/>
          <a:lstStyle/>
          <a:p>
            <a:pPr eaLnBrk="1" hangingPunct="1"/>
            <a:r>
              <a:rPr lang="en-US" sz="3200" smtClean="0">
                <a:solidFill>
                  <a:schemeClr val="tx1"/>
                </a:solidFill>
              </a:rPr>
              <a:t>Method for Relating Cases to Principles</a:t>
            </a:r>
            <a:r>
              <a:rPr lang="en-US" sz="4000" smtClean="0"/>
              <a:t> </a:t>
            </a:r>
          </a:p>
        </p:txBody>
      </p:sp>
      <p:sp>
        <p:nvSpPr>
          <p:cNvPr id="161795" name="Rectangle 3"/>
          <p:cNvSpPr>
            <a:spLocks noGrp="1" noChangeArrowheads="1"/>
          </p:cNvSpPr>
          <p:nvPr>
            <p:ph type="body" idx="4294967295"/>
          </p:nvPr>
        </p:nvSpPr>
        <p:spPr>
          <a:xfrm>
            <a:off x="609600" y="1295400"/>
            <a:ext cx="8229600" cy="5181600"/>
          </a:xfrm>
        </p:spPr>
        <p:txBody>
          <a:bodyPr/>
          <a:lstStyle/>
          <a:p>
            <a:pPr eaLnBrk="1" hangingPunct="1">
              <a:lnSpc>
                <a:spcPct val="90000"/>
              </a:lnSpc>
            </a:pPr>
            <a:r>
              <a:rPr lang="en-US" sz="2800" smtClean="0">
                <a:latin typeface="Times New Roman" pitchFamily="18" charset="0"/>
              </a:rPr>
              <a:t>Compute the average Likert rating respondents give to the items that constitute each factor. </a:t>
            </a:r>
          </a:p>
          <a:p>
            <a:pPr eaLnBrk="1" hangingPunct="1">
              <a:lnSpc>
                <a:spcPct val="90000"/>
              </a:lnSpc>
            </a:pPr>
            <a:r>
              <a:rPr lang="en-US" sz="2800" smtClean="0">
                <a:latin typeface="Times New Roman" pitchFamily="18" charset="0"/>
              </a:rPr>
              <a:t>Using HLM, compute the fitted support amount for  respondents whose Likert rating for Factor X is</a:t>
            </a:r>
          </a:p>
          <a:p>
            <a:pPr lvl="1" eaLnBrk="1" hangingPunct="1">
              <a:lnSpc>
                <a:spcPct val="90000"/>
              </a:lnSpc>
            </a:pPr>
            <a:r>
              <a:rPr lang="en-US" i="1" smtClean="0">
                <a:latin typeface="Times New Roman" pitchFamily="18" charset="0"/>
              </a:rPr>
              <a:t>1 SD above the mean</a:t>
            </a:r>
            <a:r>
              <a:rPr lang="en-US" smtClean="0">
                <a:latin typeface="Times New Roman" pitchFamily="18" charset="0"/>
              </a:rPr>
              <a:t> rating for that Factor (while at the mean for the other factors) (</a:t>
            </a:r>
            <a:r>
              <a:rPr lang="en-US" b="1" smtClean="0">
                <a:latin typeface="Times New Roman" pitchFamily="18" charset="0"/>
              </a:rPr>
              <a:t>High Factor X</a:t>
            </a:r>
            <a:r>
              <a:rPr lang="en-US" smtClean="0">
                <a:latin typeface="Times New Roman" pitchFamily="18" charset="0"/>
              </a:rPr>
              <a:t>), </a:t>
            </a:r>
          </a:p>
          <a:p>
            <a:pPr lvl="1" eaLnBrk="1" hangingPunct="1">
              <a:lnSpc>
                <a:spcPct val="90000"/>
              </a:lnSpc>
            </a:pPr>
            <a:r>
              <a:rPr lang="en-US" i="1" smtClean="0">
                <a:latin typeface="Times New Roman" pitchFamily="18" charset="0"/>
              </a:rPr>
              <a:t>1 SD below the mean</a:t>
            </a:r>
            <a:r>
              <a:rPr lang="en-US" smtClean="0">
                <a:latin typeface="Times New Roman" pitchFamily="18" charset="0"/>
              </a:rPr>
              <a:t> rating for that Factor, (while at the mean for the other factors) </a:t>
            </a:r>
            <a:r>
              <a:rPr lang="en-US" b="1" smtClean="0">
                <a:latin typeface="Times New Roman" pitchFamily="18" charset="0"/>
              </a:rPr>
              <a:t>(Low Factor X</a:t>
            </a:r>
            <a:r>
              <a:rPr lang="en-US" smtClean="0">
                <a:latin typeface="Times New Roman" pitchFamily="18" charset="0"/>
              </a:rPr>
              <a:t>)</a:t>
            </a:r>
          </a:p>
          <a:p>
            <a:pPr eaLnBrk="1" hangingPunct="1">
              <a:lnSpc>
                <a:spcPct val="90000"/>
              </a:lnSpc>
            </a:pPr>
            <a:r>
              <a:rPr lang="en-US" sz="2800" b="1" i="1" smtClean="0">
                <a:latin typeface="Times New Roman" pitchFamily="18" charset="0"/>
              </a:rPr>
              <a:t>Question: </a:t>
            </a:r>
            <a:r>
              <a:rPr lang="en-US" sz="2800" smtClean="0">
                <a:latin typeface="Times New Roman" pitchFamily="18" charset="0"/>
              </a:rPr>
              <a:t>Do the differences in the </a:t>
            </a:r>
            <a:r>
              <a:rPr lang="en-US" sz="2800" i="1" smtClean="0">
                <a:latin typeface="Times New Roman" pitchFamily="18" charset="0"/>
              </a:rPr>
              <a:t>support amounts</a:t>
            </a:r>
            <a:r>
              <a:rPr lang="en-US" sz="2800" smtClean="0">
                <a:latin typeface="Times New Roman" pitchFamily="18" charset="0"/>
              </a:rPr>
              <a:t> between strong and weak endorsers (high and low) of a principle follow logically from their positions on that principle</a:t>
            </a:r>
            <a:r>
              <a:rPr lang="en-US" sz="2800" b="1" i="1" smtClean="0">
                <a:latin typeface="Times New Roman" pitchFamily="18" charset="0"/>
              </a:rPr>
              <a:t>?</a:t>
            </a:r>
          </a:p>
          <a:p>
            <a:pPr eaLnBrk="1" hangingPunct="1">
              <a:lnSpc>
                <a:spcPct val="90000"/>
              </a:lnSpc>
            </a:pPr>
            <a:endParaRPr lang="en-US" sz="2800"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5"/>
          <p:cNvSpPr>
            <a:spLocks noGrp="1"/>
          </p:cNvSpPr>
          <p:nvPr>
            <p:ph type="sldNum" sz="quarter" idx="12"/>
          </p:nvPr>
        </p:nvSpPr>
        <p:spPr>
          <a:noFill/>
        </p:spPr>
        <p:txBody>
          <a:bodyPr/>
          <a:lstStyle/>
          <a:p>
            <a:fld id="{67EDA9F1-3B6C-4BEA-A015-9EECD6BDB32C}" type="slidenum">
              <a:rPr lang="en-US" smtClean="0"/>
              <a:pPr/>
              <a:t>48</a:t>
            </a:fld>
            <a:endParaRPr lang="en-US" smtClean="0"/>
          </a:p>
        </p:txBody>
      </p:sp>
      <p:graphicFrame>
        <p:nvGraphicFramePr>
          <p:cNvPr id="166914" name="Object 2"/>
          <p:cNvGraphicFramePr>
            <a:graphicFrameLocks noChangeAspect="1"/>
          </p:cNvGraphicFramePr>
          <p:nvPr/>
        </p:nvGraphicFramePr>
        <p:xfrm>
          <a:off x="158750" y="993775"/>
          <a:ext cx="9037638" cy="5026025"/>
        </p:xfrm>
        <a:graphic>
          <a:graphicData uri="http://schemas.openxmlformats.org/presentationml/2006/ole">
            <p:oleObj spid="_x0000_s92162" name="Chart" r:id="rId4" imgW="9153449" imgH="3610051" progId="Excel.Sheet.8">
              <p:embed/>
            </p:oleObj>
          </a:graphicData>
        </a:graphic>
      </p:graphicFrame>
      <p:sp>
        <p:nvSpPr>
          <p:cNvPr id="92164" name="Text Box 3"/>
          <p:cNvSpPr txBox="1">
            <a:spLocks noChangeArrowheads="1"/>
          </p:cNvSpPr>
          <p:nvPr/>
        </p:nvSpPr>
        <p:spPr bwMode="auto">
          <a:xfrm>
            <a:off x="3657600" y="6019800"/>
            <a:ext cx="1981200" cy="366713"/>
          </a:xfrm>
          <a:prstGeom prst="rect">
            <a:avLst/>
          </a:prstGeom>
          <a:noFill/>
          <a:ln w="9525">
            <a:noFill/>
            <a:miter lim="800000"/>
            <a:headEnd/>
            <a:tailEnd/>
          </a:ln>
        </p:spPr>
        <p:txBody>
          <a:bodyPr>
            <a:spAutoFit/>
          </a:bodyPr>
          <a:lstStyle/>
          <a:p>
            <a:pPr eaLnBrk="0" hangingPunct="0"/>
            <a:r>
              <a:rPr lang="en-US" b="1"/>
              <a:t>Father’s Income</a:t>
            </a:r>
          </a:p>
        </p:txBody>
      </p:sp>
      <p:sp>
        <p:nvSpPr>
          <p:cNvPr id="92165" name="Text Box 4"/>
          <p:cNvSpPr txBox="1">
            <a:spLocks noChangeArrowheads="1"/>
          </p:cNvSpPr>
          <p:nvPr/>
        </p:nvSpPr>
        <p:spPr bwMode="auto">
          <a:xfrm>
            <a:off x="1752600" y="838200"/>
            <a:ext cx="5518150" cy="731838"/>
          </a:xfrm>
          <a:prstGeom prst="rect">
            <a:avLst/>
          </a:prstGeom>
          <a:noFill/>
          <a:ln w="9525">
            <a:noFill/>
            <a:miter lim="800000"/>
            <a:headEnd/>
            <a:tailEnd/>
          </a:ln>
        </p:spPr>
        <p:txBody>
          <a:bodyPr wrap="none">
            <a:spAutoFit/>
          </a:bodyPr>
          <a:lstStyle/>
          <a:p>
            <a:pPr eaLnBrk="0" hangingPunct="0"/>
            <a:r>
              <a:rPr lang="en-US" b="1"/>
              <a:t> Mother’s Income:</a:t>
            </a:r>
            <a:r>
              <a:rPr lang="en-US"/>
              <a:t>     </a:t>
            </a:r>
            <a:r>
              <a:rPr lang="en-US">
                <a:cs typeface="Arial" charset="0"/>
              </a:rPr>
              <a:t>▲</a:t>
            </a:r>
            <a:r>
              <a:rPr lang="en-US" b="1">
                <a:cs typeface="Arial" charset="0"/>
              </a:rPr>
              <a:t>= 5000  </a:t>
            </a:r>
            <a:r>
              <a:rPr lang="en-US" sz="2000" b="1">
                <a:cs typeface="Arial" charset="0"/>
              </a:rPr>
              <a:t>■</a:t>
            </a:r>
            <a:r>
              <a:rPr lang="en-US" b="1">
                <a:cs typeface="Arial" charset="0"/>
              </a:rPr>
              <a:t> = 3000  </a:t>
            </a:r>
            <a:r>
              <a:rPr lang="en-US" sz="2400" b="1">
                <a:cs typeface="Arial" charset="0"/>
              </a:rPr>
              <a:t>●</a:t>
            </a:r>
            <a:r>
              <a:rPr lang="en-US" b="1">
                <a:cs typeface="Arial" charset="0"/>
              </a:rPr>
              <a:t> = 1000</a:t>
            </a:r>
          </a:p>
          <a:p>
            <a:pPr eaLnBrk="0" hangingPunct="0"/>
            <a:r>
              <a:rPr lang="en-US" b="1">
                <a:cs typeface="Arial" charset="0"/>
              </a:rPr>
              <a:t>Gross Disparity +:            </a:t>
            </a:r>
            <a:r>
              <a:rPr lang="en-US" b="1">
                <a:solidFill>
                  <a:srgbClr val="000099"/>
                </a:solidFill>
                <a:cs typeface="Arial" charset="0"/>
              </a:rPr>
              <a:t>Low</a:t>
            </a:r>
            <a:r>
              <a:rPr lang="en-US" b="1">
                <a:cs typeface="Arial" charset="0"/>
              </a:rPr>
              <a:t>	    </a:t>
            </a:r>
            <a:r>
              <a:rPr lang="en-US" b="1">
                <a:solidFill>
                  <a:srgbClr val="990000"/>
                </a:solidFill>
                <a:cs typeface="Arial" charset="0"/>
              </a:rPr>
              <a:t>High</a:t>
            </a:r>
          </a:p>
        </p:txBody>
      </p:sp>
      <p:sp>
        <p:nvSpPr>
          <p:cNvPr id="92166" name="Text Box 5"/>
          <p:cNvSpPr txBox="1">
            <a:spLocks noChangeArrowheads="1"/>
          </p:cNvSpPr>
          <p:nvPr/>
        </p:nvSpPr>
        <p:spPr bwMode="auto">
          <a:xfrm>
            <a:off x="381000" y="304800"/>
            <a:ext cx="8350250" cy="457200"/>
          </a:xfrm>
          <a:prstGeom prst="rect">
            <a:avLst/>
          </a:prstGeom>
          <a:noFill/>
          <a:ln w="9525">
            <a:noFill/>
            <a:miter lim="800000"/>
            <a:headEnd/>
            <a:tailEnd/>
          </a:ln>
        </p:spPr>
        <p:txBody>
          <a:bodyPr wrap="none">
            <a:spAutoFit/>
          </a:bodyPr>
          <a:lstStyle/>
          <a:p>
            <a:pPr eaLnBrk="0" hangingPunct="0"/>
            <a:r>
              <a:rPr lang="en-US" sz="2400" b="1"/>
              <a:t>Gross Disparity+ as Predictor of Child Support Amounts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oleChartEl type="series" lvl="1"/>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4">
                                            <p:oleChartEl type="series" lvl="2"/>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914">
                                            <p:oleChartEl type="series" lvl="3"/>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6914">
                                            <p:oleChartEl type="series" lvl="4"/>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6914">
                                            <p:oleChartEl type="series" lvl="5"/>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6914">
                                            <p:oleChartEl type="series" lvl="6"/>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6914" grpId="0" bld="series" 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6"/>
          <p:cNvSpPr>
            <a:spLocks noGrp="1" noChangeArrowheads="1"/>
          </p:cNvSpPr>
          <p:nvPr>
            <p:ph type="sldNum" sz="quarter" idx="12"/>
          </p:nvPr>
        </p:nvSpPr>
        <p:spPr>
          <a:noFill/>
        </p:spPr>
        <p:txBody>
          <a:bodyPr/>
          <a:lstStyle/>
          <a:p>
            <a:fld id="{BBBB6CEB-1C17-4102-AD66-F6060F77FC9D}" type="slidenum">
              <a:rPr lang="en-US" smtClean="0"/>
              <a:pPr/>
              <a:t>49</a:t>
            </a:fld>
            <a:endParaRPr lang="en-US" smtClean="0"/>
          </a:p>
        </p:txBody>
      </p:sp>
      <p:sp>
        <p:nvSpPr>
          <p:cNvPr id="10342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886683E-449D-4C2E-A556-B76BDD38379E}" type="slidenum">
              <a:rPr lang="en-US" sz="1400"/>
              <a:pPr algn="r"/>
              <a:t>49</a:t>
            </a:fld>
            <a:endParaRPr lang="en-US" sz="1400"/>
          </a:p>
        </p:txBody>
      </p:sp>
      <p:sp>
        <p:nvSpPr>
          <p:cNvPr id="103427" name="Rectangle 2"/>
          <p:cNvSpPr>
            <a:spLocks noGrp="1" noChangeArrowheads="1"/>
          </p:cNvSpPr>
          <p:nvPr>
            <p:ph type="title" idx="4294967295"/>
          </p:nvPr>
        </p:nvSpPr>
        <p:spPr>
          <a:xfrm>
            <a:off x="457200" y="274638"/>
            <a:ext cx="8229600" cy="334962"/>
          </a:xfrm>
        </p:spPr>
        <p:txBody>
          <a:bodyPr/>
          <a:lstStyle/>
          <a:p>
            <a:pPr eaLnBrk="1" hangingPunct="1"/>
            <a:r>
              <a:rPr lang="en-US" sz="4000" smtClean="0">
                <a:solidFill>
                  <a:schemeClr val="tx1"/>
                </a:solidFill>
              </a:rPr>
              <a:t>What Prior Slide Tells Us</a:t>
            </a:r>
          </a:p>
        </p:txBody>
      </p:sp>
      <p:sp>
        <p:nvSpPr>
          <p:cNvPr id="168963" name="Rectangle 3"/>
          <p:cNvSpPr>
            <a:spLocks noGrp="1" noChangeArrowheads="1"/>
          </p:cNvSpPr>
          <p:nvPr>
            <p:ph type="body" idx="4294967295"/>
          </p:nvPr>
        </p:nvSpPr>
        <p:spPr>
          <a:xfrm>
            <a:off x="457200" y="914400"/>
            <a:ext cx="8229600" cy="5562600"/>
          </a:xfrm>
        </p:spPr>
        <p:txBody>
          <a:bodyPr/>
          <a:lstStyle/>
          <a:p>
            <a:pPr eaLnBrk="1" hangingPunct="1">
              <a:lnSpc>
                <a:spcPct val="90000"/>
              </a:lnSpc>
            </a:pPr>
            <a:r>
              <a:rPr lang="en-US" smtClean="0"/>
              <a:t>Both groups show same basic pattern:</a:t>
            </a:r>
          </a:p>
          <a:p>
            <a:pPr lvl="1" eaLnBrk="1" hangingPunct="1">
              <a:lnSpc>
                <a:spcPct val="90000"/>
              </a:lnSpc>
            </a:pPr>
            <a:r>
              <a:rPr lang="en-US" smtClean="0"/>
              <a:t>CS amounts go down as CP income rises</a:t>
            </a:r>
          </a:p>
          <a:p>
            <a:pPr lvl="1" eaLnBrk="1" hangingPunct="1">
              <a:lnSpc>
                <a:spcPct val="90000"/>
              </a:lnSpc>
            </a:pPr>
            <a:r>
              <a:rPr lang="en-US" smtClean="0"/>
              <a:t>CS amounts go up as NCP income rises</a:t>
            </a:r>
          </a:p>
          <a:p>
            <a:pPr eaLnBrk="1" hangingPunct="1">
              <a:lnSpc>
                <a:spcPct val="90000"/>
              </a:lnSpc>
            </a:pPr>
            <a:r>
              <a:rPr lang="en-US" smtClean="0"/>
              <a:t>But strong endorsers of GD principle</a:t>
            </a:r>
          </a:p>
          <a:p>
            <a:pPr lvl="1" eaLnBrk="1" hangingPunct="1">
              <a:lnSpc>
                <a:spcPct val="90000"/>
              </a:lnSpc>
            </a:pPr>
            <a:r>
              <a:rPr lang="en-US" smtClean="0"/>
              <a:t>Prefer more CS at every point, (Y-intercept)</a:t>
            </a:r>
          </a:p>
          <a:p>
            <a:pPr lvl="1" eaLnBrk="1" hangingPunct="1">
              <a:lnSpc>
                <a:spcPct val="90000"/>
              </a:lnSpc>
            </a:pPr>
            <a:r>
              <a:rPr lang="en-US" smtClean="0"/>
              <a:t>Raise support amounts more rapidly with increasing NCP income (steeper slope)</a:t>
            </a:r>
          </a:p>
          <a:p>
            <a:pPr lvl="2" eaLnBrk="1" hangingPunct="1">
              <a:lnSpc>
                <a:spcPct val="90000"/>
              </a:lnSpc>
            </a:pPr>
            <a:r>
              <a:rPr lang="en-US" smtClean="0"/>
              <a:t>Yields greatest premium over weak endorsers for the cases with the greatest income disparity</a:t>
            </a:r>
          </a:p>
          <a:p>
            <a:pPr eaLnBrk="1" hangingPunct="1">
              <a:lnSpc>
                <a:spcPct val="90000"/>
              </a:lnSpc>
            </a:pPr>
            <a:r>
              <a:rPr lang="en-US" smtClean="0"/>
              <a:t>Exactly the pattern one should expect from the group that cares more about Income Disparity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89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8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noFill/>
        </p:spPr>
        <p:txBody>
          <a:bodyPr/>
          <a:lstStyle/>
          <a:p>
            <a:fld id="{2C0F5E3B-FFDB-4332-89BF-F59082CF68CB}" type="slidenum">
              <a:rPr lang="en-US" smtClean="0"/>
              <a:pPr/>
              <a:t>5</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1FD5E38-5AEA-4C01-8B81-DCE85DD96C2F}" type="slidenum">
              <a:rPr lang="en-US" sz="1200">
                <a:latin typeface="+mn-lt"/>
              </a:rPr>
              <a:pPr algn="r">
                <a:defRPr/>
              </a:pPr>
              <a:t>5</a:t>
            </a:fld>
            <a:endParaRPr lang="en-US" sz="1200">
              <a:latin typeface="+mn-lt"/>
            </a:endParaRPr>
          </a:p>
        </p:txBody>
      </p:sp>
      <p:sp>
        <p:nvSpPr>
          <p:cNvPr id="20483" name="Rectangle 2"/>
          <p:cNvSpPr>
            <a:spLocks noGrp="1" noChangeArrowheads="1"/>
          </p:cNvSpPr>
          <p:nvPr>
            <p:ph type="title" idx="4294967295"/>
          </p:nvPr>
        </p:nvSpPr>
        <p:spPr>
          <a:xfrm>
            <a:off x="457200" y="274638"/>
            <a:ext cx="8229600" cy="868362"/>
          </a:xfrm>
        </p:spPr>
        <p:txBody>
          <a:bodyPr anchor="b"/>
          <a:lstStyle/>
          <a:p>
            <a:pPr algn="l" eaLnBrk="1" hangingPunct="1"/>
            <a:r>
              <a:rPr lang="en-US" sz="4800" smtClean="0">
                <a:latin typeface="Albertus Medium" pitchFamily="34" charset="0"/>
              </a:rPr>
              <a:t>Overview</a:t>
            </a:r>
          </a:p>
        </p:txBody>
      </p:sp>
      <p:sp>
        <p:nvSpPr>
          <p:cNvPr id="20484" name="Rectangle 3"/>
          <p:cNvSpPr>
            <a:spLocks noGrp="1" noChangeArrowheads="1"/>
          </p:cNvSpPr>
          <p:nvPr>
            <p:ph type="body" idx="4294967295"/>
          </p:nvPr>
        </p:nvSpPr>
        <p:spPr>
          <a:xfrm>
            <a:off x="1066800" y="1447800"/>
            <a:ext cx="7313613" cy="4876800"/>
          </a:xfrm>
        </p:spPr>
        <p:txBody>
          <a:bodyPr/>
          <a:lstStyle/>
          <a:p>
            <a:pPr eaLnBrk="1" hangingPunct="1">
              <a:lnSpc>
                <a:spcPct val="90000"/>
              </a:lnSpc>
            </a:pPr>
            <a:r>
              <a:rPr lang="en-US" smtClean="0"/>
              <a:t>Description of the General Project</a:t>
            </a:r>
          </a:p>
          <a:p>
            <a:pPr lvl="1" eaLnBrk="1" hangingPunct="1">
              <a:lnSpc>
                <a:spcPct val="90000"/>
              </a:lnSpc>
            </a:pPr>
            <a:r>
              <a:rPr lang="en-US" smtClean="0"/>
              <a:t>What we hope to learn</a:t>
            </a:r>
          </a:p>
          <a:p>
            <a:pPr lvl="1" eaLnBrk="1" hangingPunct="1">
              <a:lnSpc>
                <a:spcPct val="90000"/>
              </a:lnSpc>
            </a:pPr>
            <a:r>
              <a:rPr lang="en-US" smtClean="0">
                <a:solidFill>
                  <a:srgbClr val="FF0000"/>
                </a:solidFill>
              </a:rPr>
              <a:t>How we plan to learn it</a:t>
            </a:r>
            <a:r>
              <a:rPr lang="en-US" smtClean="0"/>
              <a:t> </a:t>
            </a:r>
          </a:p>
          <a:p>
            <a:pPr lvl="1" eaLnBrk="1" hangingPunct="1">
              <a:lnSpc>
                <a:spcPct val="90000"/>
              </a:lnSpc>
            </a:pPr>
            <a:r>
              <a:rPr lang="en-US" smtClean="0"/>
              <a:t>How our findings relate to legal rules</a:t>
            </a:r>
          </a:p>
          <a:p>
            <a:pPr eaLnBrk="1" hangingPunct="1">
              <a:lnSpc>
                <a:spcPct val="90000"/>
              </a:lnSpc>
            </a:pPr>
            <a:r>
              <a:rPr lang="en-US" smtClean="0"/>
              <a:t>A Detailed Example: Child Support Guidelines</a:t>
            </a:r>
          </a:p>
          <a:p>
            <a:pPr eaLnBrk="1" hangingPunct="1">
              <a:lnSpc>
                <a:spcPct val="90000"/>
              </a:lnSpc>
            </a:pPr>
            <a:r>
              <a:rPr lang="en-US" smtClean="0"/>
              <a:t>A Window into Other findings</a:t>
            </a:r>
          </a:p>
          <a:p>
            <a:pPr lvl="1" eaLnBrk="1" hangingPunct="1">
              <a:lnSpc>
                <a:spcPct val="90000"/>
              </a:lnSpc>
            </a:pPr>
            <a:r>
              <a:rPr lang="en-US" smtClean="0"/>
              <a:t>Alimony</a:t>
            </a:r>
          </a:p>
          <a:p>
            <a:pPr lvl="1" eaLnBrk="1" hangingPunct="1">
              <a:lnSpc>
                <a:spcPct val="90000"/>
              </a:lnSpc>
            </a:pPr>
            <a:r>
              <a:rPr lang="en-US" smtClean="0"/>
              <a:t>Other issues we have asked about</a:t>
            </a:r>
          </a:p>
          <a:p>
            <a:pPr lvl="1"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6"/>
          <p:cNvSpPr>
            <a:spLocks noGrp="1" noChangeArrowheads="1"/>
          </p:cNvSpPr>
          <p:nvPr>
            <p:ph type="sldNum" sz="quarter" idx="12"/>
          </p:nvPr>
        </p:nvSpPr>
        <p:spPr>
          <a:noFill/>
        </p:spPr>
        <p:txBody>
          <a:bodyPr/>
          <a:lstStyle/>
          <a:p>
            <a:fld id="{E3C94DFA-A33A-41E2-A882-4130BBDA6D00}" type="slidenum">
              <a:rPr lang="en-US" smtClean="0"/>
              <a:pPr/>
              <a:t>50</a:t>
            </a:fld>
            <a:endParaRPr lang="en-US" smtClean="0"/>
          </a:p>
        </p:txBody>
      </p:sp>
      <p:sp>
        <p:nvSpPr>
          <p:cNvPr id="10547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70059B3-0102-4DB8-9E3A-43A8C8E9E9B3}" type="slidenum">
              <a:rPr lang="en-US" sz="1400"/>
              <a:pPr algn="r"/>
              <a:t>50</a:t>
            </a:fld>
            <a:endParaRPr lang="en-US" sz="1400"/>
          </a:p>
        </p:txBody>
      </p:sp>
      <p:sp>
        <p:nvSpPr>
          <p:cNvPr id="105475" name="Rectangle 2"/>
          <p:cNvSpPr>
            <a:spLocks noGrp="1" noChangeArrowheads="1"/>
          </p:cNvSpPr>
          <p:nvPr>
            <p:ph type="title" idx="4294967295"/>
          </p:nvPr>
        </p:nvSpPr>
        <p:spPr>
          <a:xfrm>
            <a:off x="457200" y="0"/>
            <a:ext cx="8229600" cy="317500"/>
          </a:xfrm>
        </p:spPr>
        <p:txBody>
          <a:bodyPr/>
          <a:lstStyle/>
          <a:p>
            <a:pPr eaLnBrk="1" hangingPunct="1"/>
            <a:r>
              <a:rPr lang="en-US" sz="2800" b="1" smtClean="0">
                <a:solidFill>
                  <a:schemeClr val="tx1"/>
                </a:solidFill>
              </a:rPr>
              <a:t>Dual Obligation &amp; Support Amounts</a:t>
            </a:r>
          </a:p>
        </p:txBody>
      </p:sp>
      <p:pic>
        <p:nvPicPr>
          <p:cNvPr id="105476" name="Picture 3"/>
          <p:cNvPicPr>
            <a:picLocks noGrp="1" noChangeAspect="1" noChangeArrowheads="1"/>
          </p:cNvPicPr>
          <p:nvPr>
            <p:ph type="body" idx="4294967295"/>
          </p:nvPr>
        </p:nvPicPr>
        <p:blipFill>
          <a:blip r:embed="rId4" cstate="print"/>
          <a:srcRect/>
          <a:stretch>
            <a:fillRect/>
          </a:stretch>
        </p:blipFill>
        <p:spPr>
          <a:xfrm>
            <a:off x="533400" y="381000"/>
            <a:ext cx="7696200" cy="4275138"/>
          </a:xfrm>
        </p:spPr>
      </p:pic>
      <p:sp>
        <p:nvSpPr>
          <p:cNvPr id="173060" name="Text Box 4"/>
          <p:cNvSpPr txBox="1">
            <a:spLocks noChangeArrowheads="1"/>
          </p:cNvSpPr>
          <p:nvPr/>
        </p:nvSpPr>
        <p:spPr bwMode="auto">
          <a:xfrm>
            <a:off x="381000" y="4724400"/>
            <a:ext cx="8394700" cy="2771775"/>
          </a:xfrm>
          <a:prstGeom prst="rect">
            <a:avLst/>
          </a:prstGeom>
          <a:noFill/>
          <a:ln w="9525">
            <a:noFill/>
            <a:miter lim="800000"/>
            <a:headEnd/>
            <a:tailEnd/>
          </a:ln>
        </p:spPr>
        <p:txBody>
          <a:bodyPr>
            <a:spAutoFit/>
          </a:bodyPr>
          <a:lstStyle/>
          <a:p>
            <a:pPr>
              <a:buFontTx/>
              <a:buChar char="•"/>
            </a:pPr>
            <a:r>
              <a:rPr lang="en-US" sz="2200"/>
              <a:t>Strong endorsers should impose higher amounts on </a:t>
            </a:r>
            <a:r>
              <a:rPr lang="en-US" sz="2200" i="1"/>
              <a:t>Low-income NCPs</a:t>
            </a:r>
            <a:r>
              <a:rPr lang="en-US" sz="2200"/>
              <a:t> than do weak endorsers</a:t>
            </a:r>
          </a:p>
          <a:p>
            <a:pPr>
              <a:buFontTx/>
              <a:buChar char="•"/>
            </a:pPr>
            <a:r>
              <a:rPr lang="en-US" sz="2200"/>
              <a:t>No reason for strong endorsers to favor higher amounts for </a:t>
            </a:r>
            <a:r>
              <a:rPr lang="en-US" sz="2200" i="1"/>
              <a:t>High-income NCPs</a:t>
            </a:r>
          </a:p>
          <a:p>
            <a:pPr>
              <a:buFontTx/>
              <a:buChar char="•"/>
            </a:pPr>
            <a:r>
              <a:rPr lang="en-US" sz="2200"/>
              <a:t>Strong endorsers care more about ensuring NCP’s pay something, than about closing disparity. </a:t>
            </a:r>
            <a:r>
              <a:rPr lang="en-US"/>
              <a:t>(stars on higher amounts)</a:t>
            </a:r>
          </a:p>
          <a:p>
            <a:pPr lvl="1">
              <a:buFontTx/>
              <a:buChar char="•"/>
            </a:pPr>
            <a:endParaRPr lang="en-US" sz="2200"/>
          </a:p>
          <a:p>
            <a:pPr>
              <a:buFontTx/>
              <a:buChar char="•"/>
            </a:pPr>
            <a:endParaRPr lang="en-US" sz="2200"/>
          </a:p>
        </p:txBody>
      </p:sp>
      <p:sp>
        <p:nvSpPr>
          <p:cNvPr id="173061" name="Rectangle 5"/>
          <p:cNvSpPr>
            <a:spLocks noChangeArrowheads="1"/>
          </p:cNvSpPr>
          <p:nvPr/>
        </p:nvSpPr>
        <p:spPr bwMode="auto">
          <a:xfrm>
            <a:off x="4267200" y="2057400"/>
            <a:ext cx="990600" cy="25146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173062" name="Rectangle 6"/>
          <p:cNvSpPr>
            <a:spLocks noChangeArrowheads="1"/>
          </p:cNvSpPr>
          <p:nvPr/>
        </p:nvSpPr>
        <p:spPr bwMode="auto">
          <a:xfrm>
            <a:off x="5562600" y="3810000"/>
            <a:ext cx="25146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3063" name="Rectangle 7"/>
          <p:cNvSpPr>
            <a:spLocks noChangeArrowheads="1"/>
          </p:cNvSpPr>
          <p:nvPr/>
        </p:nvSpPr>
        <p:spPr bwMode="auto">
          <a:xfrm>
            <a:off x="5638800" y="2057400"/>
            <a:ext cx="2438400" cy="1676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05481" name="Line 8"/>
          <p:cNvSpPr>
            <a:spLocks noChangeShapeType="1"/>
          </p:cNvSpPr>
          <p:nvPr/>
        </p:nvSpPr>
        <p:spPr bwMode="auto">
          <a:xfrm>
            <a:off x="4343400" y="2971800"/>
            <a:ext cx="0" cy="0"/>
          </a:xfrm>
          <a:prstGeom prst="line">
            <a:avLst/>
          </a:prstGeom>
          <a:noFill/>
          <a:ln w="9525">
            <a:solidFill>
              <a:schemeClr val="tx1"/>
            </a:solidFill>
            <a:round/>
            <a:headEnd/>
            <a:tailEnd type="triangle" w="med" len="med"/>
          </a:ln>
        </p:spPr>
        <p:txBody>
          <a:bodyPr/>
          <a:lstStyle/>
          <a:p>
            <a:endParaRPr lang="en-US"/>
          </a:p>
        </p:txBody>
      </p:sp>
      <p:sp>
        <p:nvSpPr>
          <p:cNvPr id="173065" name="AutoShape 9"/>
          <p:cNvSpPr>
            <a:spLocks noChangeAspect="1" noChangeArrowheads="1"/>
          </p:cNvSpPr>
          <p:nvPr/>
        </p:nvSpPr>
        <p:spPr bwMode="auto">
          <a:xfrm>
            <a:off x="4267200" y="21336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3066" name="AutoShape 10"/>
          <p:cNvSpPr>
            <a:spLocks noChangeAspect="1" noChangeArrowheads="1"/>
          </p:cNvSpPr>
          <p:nvPr/>
        </p:nvSpPr>
        <p:spPr bwMode="auto">
          <a:xfrm>
            <a:off x="4267200" y="29718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3067" name="AutoShape 11"/>
          <p:cNvSpPr>
            <a:spLocks noChangeAspect="1" noChangeArrowheads="1"/>
          </p:cNvSpPr>
          <p:nvPr/>
        </p:nvSpPr>
        <p:spPr bwMode="auto">
          <a:xfrm>
            <a:off x="4267200" y="38862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3068" name="AutoShape 12"/>
          <p:cNvSpPr>
            <a:spLocks noChangeAspect="1" noChangeArrowheads="1"/>
          </p:cNvSpPr>
          <p:nvPr/>
        </p:nvSpPr>
        <p:spPr bwMode="auto">
          <a:xfrm>
            <a:off x="6858000" y="25146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3069" name="AutoShape 13"/>
          <p:cNvSpPr>
            <a:spLocks noChangeAspect="1" noChangeArrowheads="1"/>
          </p:cNvSpPr>
          <p:nvPr/>
        </p:nvSpPr>
        <p:spPr bwMode="auto">
          <a:xfrm>
            <a:off x="6858000" y="33528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3070" name="AutoShape 14"/>
          <p:cNvSpPr>
            <a:spLocks noChangeAspect="1" noChangeArrowheads="1"/>
          </p:cNvSpPr>
          <p:nvPr/>
        </p:nvSpPr>
        <p:spPr bwMode="auto">
          <a:xfrm>
            <a:off x="6858000" y="42672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173061"/>
                                        </p:tgtEl>
                                        <p:attrNameLst>
                                          <p:attrName>ppt_x</p:attrName>
                                        </p:attrNameLst>
                                      </p:cBhvr>
                                      <p:tavLst>
                                        <p:tav tm="0">
                                          <p:val>
                                            <p:strVal val="ppt_x"/>
                                          </p:val>
                                        </p:tav>
                                        <p:tav tm="100000">
                                          <p:val>
                                            <p:strVal val="ppt_x"/>
                                          </p:val>
                                        </p:tav>
                                      </p:tavLst>
                                    </p:anim>
                                    <p:anim calcmode="lin" valueType="num">
                                      <p:cBhvr additive="base">
                                        <p:cTn id="11" dur="500"/>
                                        <p:tgtEl>
                                          <p:spTgt spid="173061"/>
                                        </p:tgtEl>
                                        <p:attrNameLst>
                                          <p:attrName>ppt_y</p:attrName>
                                        </p:attrNameLst>
                                      </p:cBhvr>
                                      <p:tavLst>
                                        <p:tav tm="0">
                                          <p:val>
                                            <p:strVal val="ppt_y"/>
                                          </p:val>
                                        </p:tav>
                                        <p:tav tm="100000">
                                          <p:val>
                                            <p:strVal val="1+ppt_h/2"/>
                                          </p:val>
                                        </p:tav>
                                      </p:tavLst>
                                    </p:anim>
                                    <p:set>
                                      <p:cBhvr>
                                        <p:cTn id="12" dur="1" fill="hold">
                                          <p:stCondLst>
                                            <p:cond delay="499"/>
                                          </p:stCondLst>
                                        </p:cTn>
                                        <p:tgtEl>
                                          <p:spTgt spid="17306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730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30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30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06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306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73062"/>
                                        </p:tgtEl>
                                        <p:attrNameLst>
                                          <p:attrName>ppt_x</p:attrName>
                                        </p:attrNameLst>
                                      </p:cBhvr>
                                      <p:tavLst>
                                        <p:tav tm="0">
                                          <p:val>
                                            <p:strVal val="ppt_x"/>
                                          </p:val>
                                        </p:tav>
                                        <p:tav tm="100000">
                                          <p:val>
                                            <p:strVal val="ppt_x"/>
                                          </p:val>
                                        </p:tav>
                                      </p:tavLst>
                                    </p:anim>
                                    <p:anim calcmode="lin" valueType="num">
                                      <p:cBhvr additive="base">
                                        <p:cTn id="31" dur="500"/>
                                        <p:tgtEl>
                                          <p:spTgt spid="173062"/>
                                        </p:tgtEl>
                                        <p:attrNameLst>
                                          <p:attrName>ppt_y</p:attrName>
                                        </p:attrNameLst>
                                      </p:cBhvr>
                                      <p:tavLst>
                                        <p:tav tm="0">
                                          <p:val>
                                            <p:strVal val="ppt_y"/>
                                          </p:val>
                                        </p:tav>
                                        <p:tav tm="100000">
                                          <p:val>
                                            <p:strVal val="1+ppt_h/2"/>
                                          </p:val>
                                        </p:tav>
                                      </p:tavLst>
                                    </p:anim>
                                    <p:set>
                                      <p:cBhvr>
                                        <p:cTn id="32" dur="1" fill="hold">
                                          <p:stCondLst>
                                            <p:cond delay="499"/>
                                          </p:stCondLst>
                                        </p:cTn>
                                        <p:tgtEl>
                                          <p:spTgt spid="173062"/>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73063"/>
                                        </p:tgtEl>
                                        <p:attrNameLst>
                                          <p:attrName>ppt_x</p:attrName>
                                        </p:attrNameLst>
                                      </p:cBhvr>
                                      <p:tavLst>
                                        <p:tav tm="0">
                                          <p:val>
                                            <p:strVal val="ppt_x"/>
                                          </p:val>
                                        </p:tav>
                                        <p:tav tm="100000">
                                          <p:val>
                                            <p:strVal val="ppt_x"/>
                                          </p:val>
                                        </p:tav>
                                      </p:tavLst>
                                    </p:anim>
                                    <p:anim calcmode="lin" valueType="num">
                                      <p:cBhvr additive="base">
                                        <p:cTn id="35" dur="500"/>
                                        <p:tgtEl>
                                          <p:spTgt spid="173063"/>
                                        </p:tgtEl>
                                        <p:attrNameLst>
                                          <p:attrName>ppt_y</p:attrName>
                                        </p:attrNameLst>
                                      </p:cBhvr>
                                      <p:tavLst>
                                        <p:tav tm="0">
                                          <p:val>
                                            <p:strVal val="ppt_y"/>
                                          </p:val>
                                        </p:tav>
                                        <p:tav tm="100000">
                                          <p:val>
                                            <p:strVal val="1+ppt_h/2"/>
                                          </p:val>
                                        </p:tav>
                                      </p:tavLst>
                                    </p:anim>
                                    <p:set>
                                      <p:cBhvr>
                                        <p:cTn id="36" dur="1" fill="hold">
                                          <p:stCondLst>
                                            <p:cond delay="499"/>
                                          </p:stCondLst>
                                        </p:cTn>
                                        <p:tgtEl>
                                          <p:spTgt spid="17306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730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30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3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p:bldP spid="173062" grpId="0" animBg="1"/>
      <p:bldP spid="17306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a:spLocks noGrp="1" noChangeArrowheads="1"/>
          </p:cNvSpPr>
          <p:nvPr>
            <p:ph type="sldNum" sz="quarter" idx="12"/>
          </p:nvPr>
        </p:nvSpPr>
        <p:spPr>
          <a:noFill/>
        </p:spPr>
        <p:txBody>
          <a:bodyPr/>
          <a:lstStyle/>
          <a:p>
            <a:fld id="{6A78E9C7-1A7E-42FD-8301-933650AC1EB9}" type="slidenum">
              <a:rPr lang="en-US" smtClean="0"/>
              <a:pPr/>
              <a:t>51</a:t>
            </a:fld>
            <a:endParaRPr lang="en-US" smtClean="0"/>
          </a:p>
        </p:txBody>
      </p:sp>
      <p:sp>
        <p:nvSpPr>
          <p:cNvPr id="10752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775A2DB-A16A-46FD-B748-CDE135899172}" type="slidenum">
              <a:rPr lang="en-US" sz="1400"/>
              <a:pPr algn="r"/>
              <a:t>51</a:t>
            </a:fld>
            <a:endParaRPr lang="en-US" sz="1400"/>
          </a:p>
        </p:txBody>
      </p:sp>
      <p:sp>
        <p:nvSpPr>
          <p:cNvPr id="107523" name="Rectangle 2"/>
          <p:cNvSpPr>
            <a:spLocks noGrp="1" noChangeArrowheads="1"/>
          </p:cNvSpPr>
          <p:nvPr>
            <p:ph type="title" idx="4294967295"/>
          </p:nvPr>
        </p:nvSpPr>
        <p:spPr>
          <a:xfrm>
            <a:off x="457200" y="0"/>
            <a:ext cx="8229600" cy="381000"/>
          </a:xfrm>
        </p:spPr>
        <p:txBody>
          <a:bodyPr/>
          <a:lstStyle/>
          <a:p>
            <a:pPr eaLnBrk="1" hangingPunct="1"/>
            <a:r>
              <a:rPr lang="en-US" sz="3200" smtClean="0">
                <a:solidFill>
                  <a:schemeClr val="tx1"/>
                </a:solidFill>
              </a:rPr>
              <a:t>Limiting Dad’s Responsibility &amp; Amounts</a:t>
            </a:r>
          </a:p>
        </p:txBody>
      </p:sp>
      <p:pic>
        <p:nvPicPr>
          <p:cNvPr id="107524" name="Picture 3"/>
          <p:cNvPicPr>
            <a:picLocks noGrp="1" noChangeAspect="1" noChangeArrowheads="1"/>
          </p:cNvPicPr>
          <p:nvPr>
            <p:ph type="body" idx="4294967295"/>
          </p:nvPr>
        </p:nvPicPr>
        <p:blipFill>
          <a:blip r:embed="rId4" cstate="print"/>
          <a:srcRect/>
          <a:stretch>
            <a:fillRect/>
          </a:stretch>
        </p:blipFill>
        <p:spPr>
          <a:xfrm>
            <a:off x="457200" y="533400"/>
            <a:ext cx="8229600" cy="4038600"/>
          </a:xfrm>
        </p:spPr>
      </p:pic>
      <p:sp>
        <p:nvSpPr>
          <p:cNvPr id="175108" name="Text Box 4"/>
          <p:cNvSpPr txBox="1">
            <a:spLocks noChangeArrowheads="1"/>
          </p:cNvSpPr>
          <p:nvPr/>
        </p:nvSpPr>
        <p:spPr bwMode="auto">
          <a:xfrm>
            <a:off x="304800" y="4575175"/>
            <a:ext cx="8601075" cy="2282825"/>
          </a:xfrm>
          <a:prstGeom prst="rect">
            <a:avLst/>
          </a:prstGeom>
          <a:noFill/>
          <a:ln w="9525">
            <a:noFill/>
            <a:miter lim="800000"/>
            <a:headEnd/>
            <a:tailEnd/>
          </a:ln>
        </p:spPr>
        <p:txBody>
          <a:bodyPr>
            <a:spAutoFit/>
          </a:bodyPr>
          <a:lstStyle/>
          <a:p>
            <a:pPr>
              <a:buFontTx/>
              <a:buChar char="•"/>
            </a:pPr>
            <a:r>
              <a:rPr lang="en-US" sz="2400"/>
              <a:t>What difference in amounts would you expect for those high on Limiting Father’s responsibility?</a:t>
            </a:r>
          </a:p>
          <a:p>
            <a:pPr lvl="1">
              <a:buFontTx/>
              <a:buChar char="•"/>
            </a:pPr>
            <a:r>
              <a:rPr lang="en-US" sz="2400"/>
              <a:t>generally lower support amounts (stars), but</a:t>
            </a:r>
          </a:p>
          <a:p>
            <a:pPr lvl="1">
              <a:buFontTx/>
              <a:buChar char="•"/>
            </a:pPr>
            <a:r>
              <a:rPr lang="en-US" sz="2400"/>
              <a:t>Especially in cases of high income Dads and low income Moms—opposite GD+</a:t>
            </a:r>
          </a:p>
          <a:p>
            <a:pPr>
              <a:buFontTx/>
              <a:buChar char="•"/>
            </a:pPr>
            <a:r>
              <a:rPr lang="en-US" sz="2400"/>
              <a:t>Remember: the three factor effects are </a:t>
            </a:r>
            <a:r>
              <a:rPr lang="en-US" sz="2400" i="1"/>
              <a:t>independent</a:t>
            </a:r>
            <a:endParaRPr lang="en-US" sz="2400"/>
          </a:p>
        </p:txBody>
      </p:sp>
      <p:sp>
        <p:nvSpPr>
          <p:cNvPr id="175109" name="AutoShape 5"/>
          <p:cNvSpPr>
            <a:spLocks noChangeAspect="1" noChangeArrowheads="1"/>
          </p:cNvSpPr>
          <p:nvPr/>
        </p:nvSpPr>
        <p:spPr bwMode="auto">
          <a:xfrm>
            <a:off x="4800600" y="20574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0" name="AutoShape 6"/>
          <p:cNvSpPr>
            <a:spLocks noChangeAspect="1" noChangeArrowheads="1"/>
          </p:cNvSpPr>
          <p:nvPr/>
        </p:nvSpPr>
        <p:spPr bwMode="auto">
          <a:xfrm>
            <a:off x="4800600" y="29718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1" name="AutoShape 7"/>
          <p:cNvSpPr>
            <a:spLocks noChangeAspect="1" noChangeArrowheads="1"/>
          </p:cNvSpPr>
          <p:nvPr/>
        </p:nvSpPr>
        <p:spPr bwMode="auto">
          <a:xfrm>
            <a:off x="4800600" y="38100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2" name="AutoShape 8"/>
          <p:cNvSpPr>
            <a:spLocks noChangeAspect="1" noChangeArrowheads="1"/>
          </p:cNvSpPr>
          <p:nvPr/>
        </p:nvSpPr>
        <p:spPr bwMode="auto">
          <a:xfrm>
            <a:off x="6019800" y="20574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3" name="AutoShape 9"/>
          <p:cNvSpPr>
            <a:spLocks noChangeAspect="1" noChangeArrowheads="1"/>
          </p:cNvSpPr>
          <p:nvPr/>
        </p:nvSpPr>
        <p:spPr bwMode="auto">
          <a:xfrm>
            <a:off x="6019800" y="29718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4" name="AutoShape 10"/>
          <p:cNvSpPr>
            <a:spLocks noChangeAspect="1" noChangeArrowheads="1"/>
          </p:cNvSpPr>
          <p:nvPr/>
        </p:nvSpPr>
        <p:spPr bwMode="auto">
          <a:xfrm>
            <a:off x="6019800" y="38100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5" name="AutoShape 11"/>
          <p:cNvSpPr>
            <a:spLocks noChangeAspect="1" noChangeArrowheads="1"/>
          </p:cNvSpPr>
          <p:nvPr/>
        </p:nvSpPr>
        <p:spPr bwMode="auto">
          <a:xfrm>
            <a:off x="7315200" y="20574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6" name="AutoShape 12"/>
          <p:cNvSpPr>
            <a:spLocks noChangeAspect="1" noChangeArrowheads="1"/>
          </p:cNvSpPr>
          <p:nvPr/>
        </p:nvSpPr>
        <p:spPr bwMode="auto">
          <a:xfrm>
            <a:off x="7315200" y="29718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7" name="AutoShape 13"/>
          <p:cNvSpPr>
            <a:spLocks noChangeAspect="1" noChangeArrowheads="1"/>
          </p:cNvSpPr>
          <p:nvPr/>
        </p:nvSpPr>
        <p:spPr bwMode="auto">
          <a:xfrm>
            <a:off x="7315200" y="3810000"/>
            <a:ext cx="192088" cy="182563"/>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5118" name="Rectangle 14"/>
          <p:cNvSpPr>
            <a:spLocks noChangeArrowheads="1"/>
          </p:cNvSpPr>
          <p:nvPr/>
        </p:nvSpPr>
        <p:spPr bwMode="auto">
          <a:xfrm>
            <a:off x="4800600" y="1981200"/>
            <a:ext cx="23622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5119" name="Rectangle 15"/>
          <p:cNvSpPr>
            <a:spLocks noChangeArrowheads="1"/>
          </p:cNvSpPr>
          <p:nvPr/>
        </p:nvSpPr>
        <p:spPr bwMode="auto">
          <a:xfrm>
            <a:off x="7315200" y="1981200"/>
            <a:ext cx="12192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175118"/>
                                        </p:tgtEl>
                                        <p:attrNameLst>
                                          <p:attrName>ppt_x</p:attrName>
                                        </p:attrNameLst>
                                      </p:cBhvr>
                                      <p:tavLst>
                                        <p:tav tm="0">
                                          <p:val>
                                            <p:strVal val="ppt_x"/>
                                          </p:val>
                                        </p:tav>
                                        <p:tav tm="100000">
                                          <p:val>
                                            <p:strVal val="ppt_x"/>
                                          </p:val>
                                        </p:tav>
                                      </p:tavLst>
                                    </p:anim>
                                    <p:anim calcmode="lin" valueType="num">
                                      <p:cBhvr additive="base">
                                        <p:cTn id="15" dur="500"/>
                                        <p:tgtEl>
                                          <p:spTgt spid="175118"/>
                                        </p:tgtEl>
                                        <p:attrNameLst>
                                          <p:attrName>ppt_y</p:attrName>
                                        </p:attrNameLst>
                                      </p:cBhvr>
                                      <p:tavLst>
                                        <p:tav tm="0">
                                          <p:val>
                                            <p:strVal val="ppt_y"/>
                                          </p:val>
                                        </p:tav>
                                        <p:tav tm="100000">
                                          <p:val>
                                            <p:strVal val="1+ppt_h/2"/>
                                          </p:val>
                                        </p:tav>
                                      </p:tavLst>
                                    </p:anim>
                                    <p:set>
                                      <p:cBhvr>
                                        <p:cTn id="16" dur="1" fill="hold">
                                          <p:stCondLst>
                                            <p:cond delay="499"/>
                                          </p:stCondLst>
                                        </p:cTn>
                                        <p:tgtEl>
                                          <p:spTgt spid="1751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510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75119"/>
                                        </p:tgtEl>
                                        <p:attrNameLst>
                                          <p:attrName>ppt_x</p:attrName>
                                        </p:attrNameLst>
                                      </p:cBhvr>
                                      <p:tavLst>
                                        <p:tav tm="0">
                                          <p:val>
                                            <p:strVal val="ppt_x"/>
                                          </p:val>
                                        </p:tav>
                                        <p:tav tm="100000">
                                          <p:val>
                                            <p:strVal val="ppt_x"/>
                                          </p:val>
                                        </p:tav>
                                      </p:tavLst>
                                    </p:anim>
                                    <p:anim calcmode="lin" valueType="num">
                                      <p:cBhvr additive="base">
                                        <p:cTn id="25" dur="500"/>
                                        <p:tgtEl>
                                          <p:spTgt spid="175119"/>
                                        </p:tgtEl>
                                        <p:attrNameLst>
                                          <p:attrName>ppt_y</p:attrName>
                                        </p:attrNameLst>
                                      </p:cBhvr>
                                      <p:tavLst>
                                        <p:tav tm="0">
                                          <p:val>
                                            <p:strVal val="ppt_y"/>
                                          </p:val>
                                        </p:tav>
                                        <p:tav tm="100000">
                                          <p:val>
                                            <p:strVal val="1+ppt_h/2"/>
                                          </p:val>
                                        </p:tav>
                                      </p:tavLst>
                                    </p:anim>
                                    <p:set>
                                      <p:cBhvr>
                                        <p:cTn id="26" dur="1" fill="hold">
                                          <p:stCondLst>
                                            <p:cond delay="499"/>
                                          </p:stCondLst>
                                        </p:cTn>
                                        <p:tgtEl>
                                          <p:spTgt spid="1751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1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8" grpId="0" animBg="1"/>
      <p:bldP spid="1751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6"/>
          <p:cNvSpPr>
            <a:spLocks noGrp="1" noChangeArrowheads="1"/>
          </p:cNvSpPr>
          <p:nvPr>
            <p:ph type="sldNum" sz="quarter" idx="12"/>
          </p:nvPr>
        </p:nvSpPr>
        <p:spPr>
          <a:noFill/>
        </p:spPr>
        <p:txBody>
          <a:bodyPr/>
          <a:lstStyle/>
          <a:p>
            <a:fld id="{DCBF19DB-B2A7-43CB-8E63-6A5BE58FE3DA}" type="slidenum">
              <a:rPr lang="en-US" smtClean="0"/>
              <a:pPr/>
              <a:t>52</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10676A6-2562-4F4B-8A87-CE57902F7E25}" type="slidenum">
              <a:rPr lang="en-US" sz="1200">
                <a:latin typeface="+mn-lt"/>
              </a:rPr>
              <a:pPr algn="r">
                <a:defRPr/>
              </a:pPr>
              <a:t>52</a:t>
            </a:fld>
            <a:endParaRPr lang="en-US" sz="1200">
              <a:latin typeface="+mn-lt"/>
            </a:endParaRPr>
          </a:p>
        </p:txBody>
      </p:sp>
      <p:sp>
        <p:nvSpPr>
          <p:cNvPr id="109571" name="Rectangle 2"/>
          <p:cNvSpPr>
            <a:spLocks noGrp="1" noChangeArrowheads="1"/>
          </p:cNvSpPr>
          <p:nvPr>
            <p:ph type="title" idx="4294967295"/>
          </p:nvPr>
        </p:nvSpPr>
        <p:spPr>
          <a:xfrm>
            <a:off x="228600" y="228600"/>
            <a:ext cx="8074025" cy="609600"/>
          </a:xfrm>
        </p:spPr>
        <p:txBody>
          <a:bodyPr anchor="b"/>
          <a:lstStyle/>
          <a:p>
            <a:pPr algn="l" eaLnBrk="1" hangingPunct="1"/>
            <a:r>
              <a:rPr lang="en-US" sz="4000" smtClean="0">
                <a:latin typeface="Albertus Medium" pitchFamily="34" charset="0"/>
              </a:rPr>
              <a:t>Cases and Principles: Conclusions</a:t>
            </a:r>
          </a:p>
        </p:txBody>
      </p:sp>
      <p:sp>
        <p:nvSpPr>
          <p:cNvPr id="177155" name="Rectangle 3"/>
          <p:cNvSpPr>
            <a:spLocks noGrp="1" noChangeArrowheads="1"/>
          </p:cNvSpPr>
          <p:nvPr>
            <p:ph type="body" idx="4294967295"/>
          </p:nvPr>
        </p:nvSpPr>
        <p:spPr>
          <a:xfrm>
            <a:off x="457200" y="1066800"/>
            <a:ext cx="8077200" cy="5334000"/>
          </a:xfrm>
        </p:spPr>
        <p:txBody>
          <a:bodyPr/>
          <a:lstStyle/>
          <a:p>
            <a:pPr eaLnBrk="1" hangingPunct="1"/>
            <a:r>
              <a:rPr lang="en-US" sz="2800" smtClean="0"/>
              <a:t>Remarkable consistency between them</a:t>
            </a:r>
          </a:p>
          <a:p>
            <a:pPr lvl="1" eaLnBrk="1" hangingPunct="1"/>
            <a:r>
              <a:rPr lang="en-US" sz="2400" smtClean="0"/>
              <a:t>Rs </a:t>
            </a:r>
            <a:r>
              <a:rPr lang="en-US" sz="2400" i="1" smtClean="0"/>
              <a:t>not</a:t>
            </a:r>
            <a:r>
              <a:rPr lang="en-US" sz="2400" smtClean="0"/>
              <a:t> given a deductive exercise (they were </a:t>
            </a:r>
            <a:r>
              <a:rPr lang="en-US" sz="2400" i="1" smtClean="0"/>
              <a:t>not </a:t>
            </a:r>
            <a:r>
              <a:rPr lang="en-US" sz="2400" smtClean="0"/>
              <a:t>asked to apply principles to cases)</a:t>
            </a:r>
          </a:p>
          <a:p>
            <a:pPr lvl="1" eaLnBrk="1" hangingPunct="1"/>
            <a:r>
              <a:rPr lang="en-US" sz="2400" smtClean="0"/>
              <a:t>Each R asked only what he or she thought was right amount</a:t>
            </a:r>
          </a:p>
          <a:p>
            <a:pPr lvl="1" eaLnBrk="1" hangingPunct="1"/>
            <a:r>
              <a:rPr lang="en-US" sz="2400" smtClean="0"/>
              <a:t>They were asked about principles </a:t>
            </a:r>
            <a:r>
              <a:rPr lang="en-US" sz="2400" i="1" smtClean="0"/>
              <a:t>after</a:t>
            </a:r>
            <a:r>
              <a:rPr lang="en-US" sz="2400" smtClean="0"/>
              <a:t> deciding cases</a:t>
            </a:r>
          </a:p>
          <a:p>
            <a:pPr eaLnBrk="1" hangingPunct="1"/>
            <a:r>
              <a:rPr lang="en-US" sz="2800" smtClean="0"/>
              <a:t>The Principles we infer (“capture”) from cases are intuitive and unarticulated—but there.</a:t>
            </a:r>
          </a:p>
          <a:p>
            <a:pPr eaLnBrk="1" hangingPunct="1"/>
            <a:r>
              <a:rPr lang="en-US" sz="2800" smtClean="0"/>
              <a:t>Likert items uncover much, but perhaps not all, of these unarticulated principles</a:t>
            </a:r>
          </a:p>
          <a:p>
            <a:pPr eaLnBrk="1" hangingPunct="1">
              <a:buFontTx/>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1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71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71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7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sldNum" sz="quarter" idx="12"/>
          </p:nvPr>
        </p:nvSpPr>
        <p:spPr>
          <a:noFill/>
        </p:spPr>
        <p:txBody>
          <a:bodyPr/>
          <a:lstStyle/>
          <a:p>
            <a:fld id="{005B5A6E-F3E9-4EDA-8F17-CFD100E951DD}" type="slidenum">
              <a:rPr lang="en-US" smtClean="0"/>
              <a:pPr/>
              <a:t>53</a:t>
            </a:fld>
            <a:endParaRPr lang="en-US" smtClean="0"/>
          </a:p>
        </p:txBody>
      </p:sp>
      <p:sp>
        <p:nvSpPr>
          <p:cNvPr id="11161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2E43162-5381-4426-8B24-84FB80237E51}" type="slidenum">
              <a:rPr lang="en-US" sz="1400"/>
              <a:pPr algn="r"/>
              <a:t>53</a:t>
            </a:fld>
            <a:endParaRPr lang="en-US" sz="1400"/>
          </a:p>
        </p:txBody>
      </p:sp>
      <p:sp>
        <p:nvSpPr>
          <p:cNvPr id="111619" name="Rectangle 2"/>
          <p:cNvSpPr>
            <a:spLocks noGrp="1" noChangeArrowheads="1"/>
          </p:cNvSpPr>
          <p:nvPr>
            <p:ph type="title" idx="4294967295"/>
          </p:nvPr>
        </p:nvSpPr>
        <p:spPr>
          <a:xfrm>
            <a:off x="457200" y="274638"/>
            <a:ext cx="8229600" cy="334962"/>
          </a:xfrm>
        </p:spPr>
        <p:txBody>
          <a:bodyPr/>
          <a:lstStyle/>
          <a:p>
            <a:pPr algn="l" eaLnBrk="1" hangingPunct="1"/>
            <a:r>
              <a:rPr lang="en-US" sz="2400" smtClean="0">
                <a:solidFill>
                  <a:schemeClr val="tx1"/>
                </a:solidFill>
                <a:latin typeface="Albertus Medium" pitchFamily="34" charset="0"/>
              </a:rPr>
              <a:t>Cases and Principles: Conclusions continued</a:t>
            </a:r>
          </a:p>
        </p:txBody>
      </p:sp>
      <p:sp>
        <p:nvSpPr>
          <p:cNvPr id="179203" name="Rectangle 3"/>
          <p:cNvSpPr>
            <a:spLocks noGrp="1" noChangeArrowheads="1"/>
          </p:cNvSpPr>
          <p:nvPr>
            <p:ph type="body" idx="4294967295"/>
          </p:nvPr>
        </p:nvSpPr>
        <p:spPr>
          <a:xfrm>
            <a:off x="533400" y="838200"/>
            <a:ext cx="8229600" cy="5562600"/>
          </a:xfrm>
        </p:spPr>
        <p:txBody>
          <a:bodyPr/>
          <a:lstStyle/>
          <a:p>
            <a:pPr eaLnBrk="1" hangingPunct="1"/>
            <a:r>
              <a:rPr lang="en-US" smtClean="0"/>
              <a:t>Respondent ratings of principles helps explain the pattern of support amounts:</a:t>
            </a:r>
          </a:p>
          <a:p>
            <a:pPr lvl="1" eaLnBrk="1" hangingPunct="1"/>
            <a:r>
              <a:rPr lang="en-US" i="1" smtClean="0"/>
              <a:t>Arbitrariness reduced:</a:t>
            </a:r>
            <a:r>
              <a:rPr lang="en-US" smtClean="0"/>
              <a:t> </a:t>
            </a:r>
          </a:p>
          <a:p>
            <a:pPr lvl="2" eaLnBrk="1" hangingPunct="1"/>
            <a:r>
              <a:rPr lang="en-US" sz="2500" smtClean="0"/>
              <a:t>Much of the variability in Y-intercepts—starting points—is a function of differences in attitudes toward basic principles. </a:t>
            </a:r>
          </a:p>
          <a:p>
            <a:pPr lvl="2" eaLnBrk="1" hangingPunct="1"/>
            <a:r>
              <a:rPr lang="en-US" sz="2500" smtClean="0"/>
              <a:t>It is </a:t>
            </a:r>
            <a:r>
              <a:rPr lang="en-US" sz="2500" i="1" smtClean="0"/>
              <a:t>not</a:t>
            </a:r>
            <a:r>
              <a:rPr lang="en-US" sz="2500" smtClean="0"/>
              <a:t> random or arbitrary.</a:t>
            </a:r>
          </a:p>
          <a:p>
            <a:pPr lvl="1" eaLnBrk="1" hangingPunct="1"/>
            <a:r>
              <a:rPr lang="en-US" i="1" smtClean="0"/>
              <a:t>Coherence increased</a:t>
            </a:r>
            <a:r>
              <a:rPr lang="en-US" smtClean="0"/>
              <a:t>: </a:t>
            </a:r>
          </a:p>
          <a:p>
            <a:pPr lvl="2" eaLnBrk="1" hangingPunct="1"/>
            <a:r>
              <a:rPr lang="en-US" sz="2500" smtClean="0"/>
              <a:t>What little variability there is in slope--</a:t>
            </a:r>
            <a:r>
              <a:rPr lang="en-US" sz="2500" i="1" smtClean="0"/>
              <a:t>relative</a:t>
            </a:r>
            <a:r>
              <a:rPr lang="en-US" sz="2500" smtClean="0"/>
              <a:t> judgments--is also a function, in part, of differences in attitudes toward basic principles. It is </a:t>
            </a:r>
            <a:r>
              <a:rPr lang="en-US" sz="2500" i="1" smtClean="0"/>
              <a:t>not</a:t>
            </a:r>
            <a:r>
              <a:rPr lang="en-US" sz="2500" smtClean="0"/>
              <a:t> random</a:t>
            </a:r>
            <a:r>
              <a:rPr lang="en-US"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6"/>
          <p:cNvSpPr>
            <a:spLocks noGrp="1" noChangeArrowheads="1"/>
          </p:cNvSpPr>
          <p:nvPr>
            <p:ph type="sldNum" sz="quarter" idx="12"/>
          </p:nvPr>
        </p:nvSpPr>
        <p:spPr>
          <a:noFill/>
        </p:spPr>
        <p:txBody>
          <a:bodyPr/>
          <a:lstStyle/>
          <a:p>
            <a:fld id="{E8367E19-7D9D-4D00-8C87-5D3D5802A6D2}" type="slidenum">
              <a:rPr lang="en-US" smtClean="0"/>
              <a:pPr/>
              <a:t>54</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39089B15-BCEA-48CD-96E4-70ECFDCF8B77}" type="slidenum">
              <a:rPr lang="en-US" sz="1200">
                <a:latin typeface="+mn-lt"/>
              </a:rPr>
              <a:pPr algn="r">
                <a:defRPr/>
              </a:pPr>
              <a:t>54</a:t>
            </a:fld>
            <a:endParaRPr lang="en-US" sz="1200">
              <a:latin typeface="+mn-lt"/>
            </a:endParaRPr>
          </a:p>
        </p:txBody>
      </p:sp>
      <p:sp>
        <p:nvSpPr>
          <p:cNvPr id="113667" name="Rectangle 2"/>
          <p:cNvSpPr>
            <a:spLocks noGrp="1" noChangeArrowheads="1"/>
          </p:cNvSpPr>
          <p:nvPr>
            <p:ph type="title" idx="4294967295"/>
          </p:nvPr>
        </p:nvSpPr>
        <p:spPr>
          <a:xfrm>
            <a:off x="457200" y="274638"/>
            <a:ext cx="8229600" cy="715962"/>
          </a:xfrm>
        </p:spPr>
        <p:txBody>
          <a:bodyPr anchor="b"/>
          <a:lstStyle/>
          <a:p>
            <a:pPr algn="l" eaLnBrk="1" hangingPunct="1"/>
            <a:r>
              <a:rPr lang="en-US" sz="4000" smtClean="0">
                <a:latin typeface="Albertus Medium" pitchFamily="34" charset="0"/>
              </a:rPr>
              <a:t>Overview</a:t>
            </a:r>
          </a:p>
        </p:txBody>
      </p:sp>
      <p:sp>
        <p:nvSpPr>
          <p:cNvPr id="113668" name="Rectangle 3"/>
          <p:cNvSpPr>
            <a:spLocks noGrp="1" noChangeArrowheads="1"/>
          </p:cNvSpPr>
          <p:nvPr>
            <p:ph type="body" idx="4294967295"/>
          </p:nvPr>
        </p:nvSpPr>
        <p:spPr>
          <a:xfrm>
            <a:off x="990600" y="1371600"/>
            <a:ext cx="7313613" cy="4421188"/>
          </a:xfrm>
        </p:spPr>
        <p:txBody>
          <a:bodyPr/>
          <a:lstStyle/>
          <a:p>
            <a:pPr eaLnBrk="1" hangingPunct="1">
              <a:lnSpc>
                <a:spcPct val="90000"/>
              </a:lnSpc>
            </a:pPr>
            <a:r>
              <a:rPr lang="en-US" smtClean="0"/>
              <a:t>Description of the General Project</a:t>
            </a:r>
          </a:p>
          <a:p>
            <a:pPr lvl="1" eaLnBrk="1" hangingPunct="1">
              <a:lnSpc>
                <a:spcPct val="90000"/>
              </a:lnSpc>
            </a:pPr>
            <a:r>
              <a:rPr lang="en-US" smtClean="0"/>
              <a:t>What we hope to learn</a:t>
            </a:r>
          </a:p>
          <a:p>
            <a:pPr lvl="1" eaLnBrk="1" hangingPunct="1">
              <a:lnSpc>
                <a:spcPct val="90000"/>
              </a:lnSpc>
            </a:pPr>
            <a:r>
              <a:rPr lang="en-US" smtClean="0"/>
              <a:t>How we plan to learn it </a:t>
            </a:r>
          </a:p>
          <a:p>
            <a:pPr lvl="1" eaLnBrk="1" hangingPunct="1">
              <a:lnSpc>
                <a:spcPct val="90000"/>
              </a:lnSpc>
            </a:pPr>
            <a:r>
              <a:rPr lang="en-US" smtClean="0"/>
              <a:t>How our findings relate to legal rules</a:t>
            </a:r>
          </a:p>
          <a:p>
            <a:pPr eaLnBrk="1" hangingPunct="1">
              <a:lnSpc>
                <a:spcPct val="90000"/>
              </a:lnSpc>
            </a:pPr>
            <a:r>
              <a:rPr lang="en-US" smtClean="0"/>
              <a:t>A Detailed Example: Child Support Guidelines</a:t>
            </a:r>
          </a:p>
          <a:p>
            <a:pPr eaLnBrk="1" hangingPunct="1">
              <a:lnSpc>
                <a:spcPct val="90000"/>
              </a:lnSpc>
            </a:pPr>
            <a:r>
              <a:rPr lang="en-US" smtClean="0"/>
              <a:t>A Window into Other findings</a:t>
            </a:r>
          </a:p>
          <a:p>
            <a:pPr lvl="1" eaLnBrk="1" hangingPunct="1">
              <a:lnSpc>
                <a:spcPct val="90000"/>
              </a:lnSpc>
            </a:pPr>
            <a:r>
              <a:rPr lang="en-US" smtClean="0">
                <a:solidFill>
                  <a:srgbClr val="FF0000"/>
                </a:solidFill>
              </a:rPr>
              <a:t>Alimony</a:t>
            </a:r>
          </a:p>
          <a:p>
            <a:pPr lvl="1" eaLnBrk="1" hangingPunct="1">
              <a:lnSpc>
                <a:spcPct val="90000"/>
              </a:lnSpc>
            </a:pPr>
            <a:r>
              <a:rPr lang="en-US" smtClean="0">
                <a:solidFill>
                  <a:srgbClr val="FF0000"/>
                </a:solidFill>
              </a:rPr>
              <a:t>Other issues we’ve asked about</a:t>
            </a:r>
          </a:p>
          <a:p>
            <a:pPr lvl="1" eaLnBrk="1" hangingPunct="1">
              <a:lnSpc>
                <a:spcPct val="90000"/>
              </a:lnSpc>
            </a:pPr>
            <a:endParaRPr lang="en-US" smtClean="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6"/>
          <p:cNvSpPr>
            <a:spLocks noGrp="1" noChangeArrowheads="1"/>
          </p:cNvSpPr>
          <p:nvPr>
            <p:ph type="sldNum" sz="quarter" idx="12"/>
          </p:nvPr>
        </p:nvSpPr>
        <p:spPr>
          <a:noFill/>
        </p:spPr>
        <p:txBody>
          <a:bodyPr/>
          <a:lstStyle/>
          <a:p>
            <a:fld id="{F73DB20E-7A00-44B6-88DF-CEFF9BE0811B}" type="slidenum">
              <a:rPr lang="en-US" smtClean="0"/>
              <a:pPr/>
              <a:t>55</a:t>
            </a:fld>
            <a:endParaRPr lang="en-US" smtClean="0"/>
          </a:p>
        </p:txBody>
      </p:sp>
      <p:sp>
        <p:nvSpPr>
          <p:cNvPr id="114690" name="Title 1"/>
          <p:cNvSpPr>
            <a:spLocks noGrp="1"/>
          </p:cNvSpPr>
          <p:nvPr>
            <p:ph type="title" idx="4294967295"/>
          </p:nvPr>
        </p:nvSpPr>
        <p:spPr>
          <a:xfrm>
            <a:off x="457200" y="274638"/>
            <a:ext cx="8229600" cy="792162"/>
          </a:xfrm>
        </p:spPr>
        <p:txBody>
          <a:bodyPr anchor="b"/>
          <a:lstStyle/>
          <a:p>
            <a:pPr algn="l" eaLnBrk="1" hangingPunct="1"/>
            <a:r>
              <a:rPr lang="en-US" sz="4000" smtClean="0">
                <a:solidFill>
                  <a:srgbClr val="008000"/>
                </a:solidFill>
                <a:latin typeface="Albertus Medium" pitchFamily="34" charset="0"/>
              </a:rPr>
              <a:t>Alimony: What We Tell Them</a:t>
            </a:r>
          </a:p>
        </p:txBody>
      </p:sp>
      <p:sp>
        <p:nvSpPr>
          <p:cNvPr id="68611" name="Content Placeholder 2"/>
          <p:cNvSpPr>
            <a:spLocks noGrp="1"/>
          </p:cNvSpPr>
          <p:nvPr>
            <p:ph idx="4294967295"/>
          </p:nvPr>
        </p:nvSpPr>
        <p:spPr>
          <a:xfrm>
            <a:off x="762000" y="1219200"/>
            <a:ext cx="7313613" cy="4649788"/>
          </a:xfrm>
        </p:spPr>
        <p:txBody>
          <a:bodyPr/>
          <a:lstStyle/>
          <a:p>
            <a:pPr eaLnBrk="1" hangingPunct="1"/>
            <a:r>
              <a:rPr lang="en-US" sz="4200" smtClean="0"/>
              <a:t>Not child support</a:t>
            </a:r>
          </a:p>
          <a:p>
            <a:pPr eaLnBrk="1" hangingPunct="1"/>
            <a:r>
              <a:rPr lang="en-US" sz="4200" smtClean="0"/>
              <a:t>Judges don’t always agree with each other about </a:t>
            </a:r>
          </a:p>
          <a:p>
            <a:pPr lvl="1" eaLnBrk="1" hangingPunct="1"/>
            <a:r>
              <a:rPr lang="en-US" sz="3700" smtClean="0"/>
              <a:t>Whether there should alimony</a:t>
            </a:r>
          </a:p>
          <a:p>
            <a:pPr lvl="1" eaLnBrk="1" hangingPunct="1"/>
            <a:r>
              <a:rPr lang="en-US" sz="3700" smtClean="0"/>
              <a:t>If so, how much</a:t>
            </a:r>
          </a:p>
          <a:p>
            <a:pPr lvl="1" eaLnBrk="1" hangingPunct="1"/>
            <a:r>
              <a:rPr lang="en-US" sz="3700" smtClean="0"/>
              <a:t>Whether marriage required</a:t>
            </a:r>
          </a:p>
          <a:p>
            <a:pPr eaLnBrk="1" hangingPunct="1"/>
            <a:endParaRPr lang="en-US" smtClean="0"/>
          </a:p>
        </p:txBody>
      </p:sp>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5F749D27-1E89-40AC-B18E-2DB8254831F5}" type="slidenum">
              <a:rPr lang="en-US" sz="1200">
                <a:latin typeface="+mn-lt"/>
              </a:rPr>
              <a:pPr algn="r">
                <a:defRPr/>
              </a:pPr>
              <a:t>55</a:t>
            </a:fld>
            <a:endParaRPr lang="en-US" sz="12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6"/>
          <p:cNvSpPr>
            <a:spLocks noGrp="1" noChangeArrowheads="1"/>
          </p:cNvSpPr>
          <p:nvPr>
            <p:ph type="sldNum" sz="quarter" idx="12"/>
          </p:nvPr>
        </p:nvSpPr>
        <p:spPr>
          <a:noFill/>
        </p:spPr>
        <p:txBody>
          <a:bodyPr/>
          <a:lstStyle/>
          <a:p>
            <a:fld id="{B04AD080-3A05-4CF4-B7C7-460166641F8E}" type="slidenum">
              <a:rPr lang="en-US" smtClean="0"/>
              <a:pPr/>
              <a:t>56</a:t>
            </a:fld>
            <a:endParaRPr lang="en-US" smtClean="0"/>
          </a:p>
        </p:txBody>
      </p:sp>
      <p:sp>
        <p:nvSpPr>
          <p:cNvPr id="115714" name="Title 1"/>
          <p:cNvSpPr>
            <a:spLocks noGrp="1"/>
          </p:cNvSpPr>
          <p:nvPr>
            <p:ph type="title" idx="4294967295"/>
          </p:nvPr>
        </p:nvSpPr>
        <p:spPr>
          <a:xfrm>
            <a:off x="457200" y="274638"/>
            <a:ext cx="8229600" cy="487362"/>
          </a:xfrm>
        </p:spPr>
        <p:txBody>
          <a:bodyPr anchor="b"/>
          <a:lstStyle/>
          <a:p>
            <a:pPr algn="l" eaLnBrk="1" hangingPunct="1"/>
            <a:r>
              <a:rPr lang="en-US" sz="2400" smtClean="0">
                <a:solidFill>
                  <a:srgbClr val="008000"/>
                </a:solidFill>
                <a:latin typeface="Albertus Medium" pitchFamily="34" charset="0"/>
              </a:rPr>
              <a:t>What We Tell Them, continued</a:t>
            </a:r>
          </a:p>
        </p:txBody>
      </p:sp>
      <p:sp>
        <p:nvSpPr>
          <p:cNvPr id="69635" name="Content Placeholder 2"/>
          <p:cNvSpPr>
            <a:spLocks noGrp="1"/>
          </p:cNvSpPr>
          <p:nvPr>
            <p:ph idx="4294967295"/>
          </p:nvPr>
        </p:nvSpPr>
        <p:spPr>
          <a:xfrm>
            <a:off x="990600" y="1143000"/>
            <a:ext cx="7313613" cy="5181600"/>
          </a:xfrm>
        </p:spPr>
        <p:txBody>
          <a:bodyPr/>
          <a:lstStyle/>
          <a:p>
            <a:pPr eaLnBrk="1" hangingPunct="1"/>
            <a:r>
              <a:rPr lang="en-US" smtClean="0"/>
              <a:t>We want to know what </a:t>
            </a:r>
            <a:r>
              <a:rPr lang="en-US" i="1" smtClean="0"/>
              <a:t>you</a:t>
            </a:r>
            <a:r>
              <a:rPr lang="en-US" smtClean="0"/>
              <a:t> think the judge </a:t>
            </a:r>
            <a:r>
              <a:rPr lang="en-US" i="1" smtClean="0"/>
              <a:t>should </a:t>
            </a:r>
            <a:r>
              <a:rPr lang="en-US" smtClean="0"/>
              <a:t>decide. </a:t>
            </a:r>
          </a:p>
          <a:p>
            <a:pPr eaLnBrk="1" hangingPunct="1"/>
            <a:r>
              <a:rPr lang="en-US" smtClean="0"/>
              <a:t>No right or wrong answer. </a:t>
            </a:r>
          </a:p>
          <a:p>
            <a:pPr eaLnBrk="1" hangingPunct="1"/>
            <a:r>
              <a:rPr lang="en-US" smtClean="0"/>
              <a:t>You may think alimony appropriate in some cases but not in others. </a:t>
            </a:r>
          </a:p>
          <a:p>
            <a:pPr eaLnBrk="1" hangingPunct="1"/>
            <a:r>
              <a:rPr lang="en-US" smtClean="0"/>
              <a:t>Or, you may think that all the cases should be decided the same way.</a:t>
            </a:r>
          </a:p>
          <a:p>
            <a:pPr eaLnBrk="1" hangingPunct="1"/>
            <a:r>
              <a:rPr lang="en-US" smtClean="0"/>
              <a:t>Either is fine. We just want to know what </a:t>
            </a:r>
            <a:r>
              <a:rPr lang="en-US" i="1" smtClean="0"/>
              <a:t>you</a:t>
            </a:r>
            <a:r>
              <a:rPr lang="en-US" smtClean="0"/>
              <a:t> think is right.</a:t>
            </a:r>
          </a:p>
        </p:txBody>
      </p:sp>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8A6EDCA-29E6-4EB5-9AD3-29847E9370AE}" type="slidenum">
              <a:rPr lang="en-US" sz="1200">
                <a:latin typeface="+mn-lt"/>
              </a:rPr>
              <a:pPr algn="r">
                <a:defRPr/>
              </a:pPr>
              <a:t>56</a:t>
            </a:fld>
            <a:endParaRPr lang="en-US" sz="12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6"/>
          <p:cNvSpPr>
            <a:spLocks noGrp="1" noChangeArrowheads="1"/>
          </p:cNvSpPr>
          <p:nvPr>
            <p:ph type="sldNum" sz="quarter" idx="12"/>
          </p:nvPr>
        </p:nvSpPr>
        <p:spPr>
          <a:noFill/>
        </p:spPr>
        <p:txBody>
          <a:bodyPr/>
          <a:lstStyle/>
          <a:p>
            <a:fld id="{BCC542A1-F8DB-4644-ADD8-CFD531849E59}" type="slidenum">
              <a:rPr lang="en-US" smtClean="0"/>
              <a:pPr/>
              <a:t>57</a:t>
            </a:fld>
            <a:endParaRPr lang="en-US" smtClean="0"/>
          </a:p>
        </p:txBody>
      </p:sp>
      <p:sp>
        <p:nvSpPr>
          <p:cNvPr id="116738" name="Title 1"/>
          <p:cNvSpPr>
            <a:spLocks noGrp="1"/>
          </p:cNvSpPr>
          <p:nvPr>
            <p:ph type="title" idx="4294967295"/>
          </p:nvPr>
        </p:nvSpPr>
        <p:spPr>
          <a:xfrm>
            <a:off x="457200" y="274638"/>
            <a:ext cx="8229600" cy="792162"/>
          </a:xfrm>
        </p:spPr>
        <p:txBody>
          <a:bodyPr anchor="b"/>
          <a:lstStyle/>
          <a:p>
            <a:pPr eaLnBrk="1" hangingPunct="1"/>
            <a:r>
              <a:rPr lang="en-US" sz="4000" smtClean="0">
                <a:solidFill>
                  <a:srgbClr val="008000"/>
                </a:solidFill>
                <a:latin typeface="Albertus Medium" pitchFamily="34" charset="0"/>
              </a:rPr>
              <a:t>Alimony: How the Vignettes Varied</a:t>
            </a:r>
          </a:p>
        </p:txBody>
      </p:sp>
      <p:sp>
        <p:nvSpPr>
          <p:cNvPr id="70659" name="Content Placeholder 2"/>
          <p:cNvSpPr>
            <a:spLocks noGrp="1"/>
          </p:cNvSpPr>
          <p:nvPr>
            <p:ph idx="4294967295"/>
          </p:nvPr>
        </p:nvSpPr>
        <p:spPr>
          <a:xfrm>
            <a:off x="685800" y="1295400"/>
            <a:ext cx="7469188" cy="4724400"/>
          </a:xfrm>
        </p:spPr>
        <p:txBody>
          <a:bodyPr/>
          <a:lstStyle/>
          <a:p>
            <a:pPr eaLnBrk="1" hangingPunct="1"/>
            <a:r>
              <a:rPr lang="en-US" smtClean="0"/>
              <a:t>Marital status: married or cohabiting</a:t>
            </a:r>
          </a:p>
          <a:p>
            <a:pPr eaLnBrk="1" hangingPunct="1"/>
            <a:r>
              <a:rPr lang="en-US" smtClean="0"/>
              <a:t>Relationship duration: 6 or 22 years</a:t>
            </a:r>
          </a:p>
          <a:p>
            <a:pPr eaLnBrk="1" hangingPunct="1"/>
            <a:r>
              <a:rPr lang="en-US" smtClean="0"/>
              <a:t>Children: 3 conditions</a:t>
            </a:r>
          </a:p>
          <a:p>
            <a:pPr lvl="1" eaLnBrk="1" hangingPunct="1"/>
            <a:r>
              <a:rPr lang="en-US" smtClean="0"/>
              <a:t>None</a:t>
            </a:r>
          </a:p>
          <a:p>
            <a:pPr lvl="1" eaLnBrk="1" hangingPunct="1"/>
            <a:r>
              <a:rPr lang="en-US" smtClean="0"/>
              <a:t>Grown, mom had been primary caretaker</a:t>
            </a:r>
          </a:p>
          <a:p>
            <a:pPr lvl="1" eaLnBrk="1" hangingPunct="1"/>
            <a:r>
              <a:rPr lang="en-US" smtClean="0"/>
              <a:t>Young, 4 &amp; 6 years old, mom is PC</a:t>
            </a:r>
          </a:p>
          <a:p>
            <a:pPr lvl="2" eaLnBrk="1" hangingPunct="1"/>
            <a:r>
              <a:rPr lang="en-US" smtClean="0"/>
              <a:t>Child support amount, high or low</a:t>
            </a:r>
          </a:p>
          <a:p>
            <a:pPr eaLnBrk="1" hangingPunct="1"/>
            <a:r>
              <a:rPr lang="en-US" smtClean="0"/>
              <a:t>Parental incomes (see next slide)</a:t>
            </a:r>
          </a:p>
          <a:p>
            <a:pPr lvl="1" eaLnBrk="1" hangingPunct="1"/>
            <a:endParaRPr lang="en-US" smtClean="0"/>
          </a:p>
        </p:txBody>
      </p:sp>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32F7594D-7ADF-4043-ACBE-B2BE72EBCDBF}" type="slidenum">
              <a:rPr lang="en-US" sz="1200">
                <a:latin typeface="+mn-lt"/>
              </a:rPr>
              <a:pPr algn="r">
                <a:defRPr/>
              </a:pPr>
              <a:t>57</a:t>
            </a:fld>
            <a:endParaRPr lang="en-US" sz="12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1" uiExpand="1"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sldNum" sz="quarter" idx="12"/>
          </p:nvPr>
        </p:nvSpPr>
        <p:spPr>
          <a:noFill/>
        </p:spPr>
        <p:txBody>
          <a:bodyPr/>
          <a:lstStyle/>
          <a:p>
            <a:fld id="{F4374B55-B8BD-4529-A0A6-24F4257E6735}" type="slidenum">
              <a:rPr lang="en-US" smtClean="0"/>
              <a:pPr/>
              <a:t>58</a:t>
            </a:fld>
            <a:endParaRPr lang="en-US" smtClean="0"/>
          </a:p>
        </p:txBody>
      </p:sp>
      <p:sp>
        <p:nvSpPr>
          <p:cNvPr id="117762" name="Title 1"/>
          <p:cNvSpPr>
            <a:spLocks noGrp="1"/>
          </p:cNvSpPr>
          <p:nvPr>
            <p:ph type="title" idx="4294967295"/>
          </p:nvPr>
        </p:nvSpPr>
        <p:spPr>
          <a:xfrm>
            <a:off x="457200" y="274638"/>
            <a:ext cx="8229600" cy="868362"/>
          </a:xfrm>
        </p:spPr>
        <p:txBody>
          <a:bodyPr anchor="b"/>
          <a:lstStyle/>
          <a:p>
            <a:pPr algn="l" eaLnBrk="1" hangingPunct="1"/>
            <a:r>
              <a:rPr lang="en-US" sz="4000" smtClean="0">
                <a:solidFill>
                  <a:srgbClr val="008000"/>
                </a:solidFill>
                <a:latin typeface="Albertus Medium" pitchFamily="34" charset="0"/>
              </a:rPr>
              <a:t>Income Variation</a:t>
            </a:r>
            <a:r>
              <a:rPr lang="en-US" smtClean="0"/>
              <a:t>	</a:t>
            </a:r>
          </a:p>
        </p:txBody>
      </p:sp>
      <p:sp>
        <p:nvSpPr>
          <p:cNvPr id="71683" name="Content Placeholder 2"/>
          <p:cNvSpPr>
            <a:spLocks noGrp="1"/>
          </p:cNvSpPr>
          <p:nvPr>
            <p:ph idx="4294967295"/>
          </p:nvPr>
        </p:nvSpPr>
        <p:spPr/>
        <p:txBody>
          <a:bodyPr/>
          <a:lstStyle/>
          <a:p>
            <a:pPr eaLnBrk="1" hangingPunct="1"/>
            <a:r>
              <a:rPr lang="en-US" sz="3600" smtClean="0"/>
              <a:t>Woman was $1,000 or $3,000</a:t>
            </a:r>
          </a:p>
          <a:p>
            <a:pPr eaLnBrk="1" hangingPunct="1"/>
            <a:r>
              <a:rPr lang="en-US" sz="3600" smtClean="0"/>
              <a:t>Man was $6,000 or $12,000</a:t>
            </a:r>
          </a:p>
          <a:p>
            <a:pPr lvl="1" eaLnBrk="1" hangingPunct="1"/>
            <a:r>
              <a:rPr lang="en-US" smtClean="0"/>
              <a:t>These amounts were described as “take home pay”</a:t>
            </a:r>
          </a:p>
          <a:p>
            <a:pPr eaLnBrk="1" hangingPunct="1"/>
            <a:r>
              <a:rPr lang="en-US" sz="3600" smtClean="0"/>
              <a:t>Every respondent was asked about all four income combinations</a:t>
            </a:r>
          </a:p>
        </p:txBody>
      </p:sp>
      <p:sp>
        <p:nvSpPr>
          <p:cNvPr id="4"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60DFD36-17A6-4F01-9C2A-7CABA3819094}" type="slidenum">
              <a:rPr lang="en-US" sz="1200">
                <a:latin typeface="+mn-lt"/>
              </a:rPr>
              <a:pPr algn="r">
                <a:defRPr/>
              </a:pPr>
              <a:t>58</a:t>
            </a:fld>
            <a:endParaRPr lang="en-US" sz="12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6"/>
          <p:cNvSpPr>
            <a:spLocks noGrp="1" noChangeArrowheads="1"/>
          </p:cNvSpPr>
          <p:nvPr>
            <p:ph type="sldNum" sz="quarter" idx="12"/>
          </p:nvPr>
        </p:nvSpPr>
        <p:spPr>
          <a:noFill/>
        </p:spPr>
        <p:txBody>
          <a:bodyPr/>
          <a:lstStyle/>
          <a:p>
            <a:fld id="{C0593067-DCE5-4FD8-9CA3-F4CA30A140FB}" type="slidenum">
              <a:rPr lang="en-US" smtClean="0"/>
              <a:pPr/>
              <a:t>59</a:t>
            </a:fld>
            <a:endParaRPr lang="en-US" smtClean="0"/>
          </a:p>
        </p:txBody>
      </p:sp>
      <p:sp>
        <p:nvSpPr>
          <p:cNvPr id="11878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F324EE5-01A9-4B7C-A4D0-D80C06B1C36D}" type="slidenum">
              <a:rPr lang="en-US" sz="1400"/>
              <a:pPr algn="r"/>
              <a:t>59</a:t>
            </a:fld>
            <a:endParaRPr lang="en-US" sz="1400"/>
          </a:p>
        </p:txBody>
      </p:sp>
      <p:sp>
        <p:nvSpPr>
          <p:cNvPr id="118787" name="Rectangle 2"/>
          <p:cNvSpPr>
            <a:spLocks noGrp="1" noChangeArrowheads="1"/>
          </p:cNvSpPr>
          <p:nvPr>
            <p:ph type="title"/>
          </p:nvPr>
        </p:nvSpPr>
        <p:spPr>
          <a:xfrm>
            <a:off x="457200" y="274638"/>
            <a:ext cx="8229600" cy="841375"/>
          </a:xfrm>
        </p:spPr>
        <p:txBody>
          <a:bodyPr/>
          <a:lstStyle/>
          <a:p>
            <a:pPr algn="l"/>
            <a:r>
              <a:rPr lang="en-US" sz="4000" smtClean="0">
                <a:solidFill>
                  <a:srgbClr val="008000"/>
                </a:solidFill>
                <a:latin typeface="Albertus Medium" pitchFamily="34" charset="0"/>
              </a:rPr>
              <a:t>The Question</a:t>
            </a:r>
          </a:p>
        </p:txBody>
      </p:sp>
      <p:sp>
        <p:nvSpPr>
          <p:cNvPr id="118788" name="Rectangle 3"/>
          <p:cNvSpPr>
            <a:spLocks noGrp="1" noChangeArrowheads="1"/>
          </p:cNvSpPr>
          <p:nvPr>
            <p:ph type="body" idx="1"/>
          </p:nvPr>
        </p:nvSpPr>
        <p:spPr>
          <a:xfrm>
            <a:off x="1143000" y="1295400"/>
            <a:ext cx="7313613" cy="4800600"/>
          </a:xfrm>
        </p:spPr>
        <p:txBody>
          <a:bodyPr/>
          <a:lstStyle/>
          <a:p>
            <a:r>
              <a:rPr lang="en-US" sz="2800" smtClean="0"/>
              <a:t>Should the court require Adam to pay alimony to Eve?  Tell us what you think: </a:t>
            </a:r>
            <a:endParaRPr lang="en-US" sz="2800" i="1" smtClean="0"/>
          </a:p>
          <a:p>
            <a:pPr lvl="1"/>
            <a:r>
              <a:rPr lang="en-US" sz="2400" i="1" smtClean="0"/>
              <a:t>No</a:t>
            </a:r>
            <a:r>
              <a:rPr lang="en-US" sz="2400" smtClean="0"/>
              <a:t>, Adam should </a:t>
            </a:r>
            <a:r>
              <a:rPr lang="en-US" sz="2400" i="1" smtClean="0"/>
              <a:t>not</a:t>
            </a:r>
            <a:r>
              <a:rPr lang="en-US" sz="2400" smtClean="0"/>
              <a:t> have to pay any alimony to Eve.</a:t>
            </a:r>
          </a:p>
          <a:p>
            <a:pPr lvl="1"/>
            <a:r>
              <a:rPr lang="en-US" i="1" smtClean="0"/>
              <a:t>Yes</a:t>
            </a:r>
            <a:r>
              <a:rPr lang="en-US" smtClean="0"/>
              <a:t>, Adam </a:t>
            </a:r>
            <a:r>
              <a:rPr lang="en-US" i="1" smtClean="0"/>
              <a:t>should</a:t>
            </a:r>
            <a:r>
              <a:rPr lang="en-US" smtClean="0"/>
              <a:t> have to pay alimony to Eve</a:t>
            </a:r>
            <a:r>
              <a:rPr lang="en-US" sz="2400" smtClean="0"/>
              <a:t>.</a:t>
            </a:r>
          </a:p>
          <a:p>
            <a:pPr>
              <a:buFontTx/>
              <a:buNone/>
            </a:pPr>
            <a:endParaRPr lang="en-US" sz="2800" smtClean="0"/>
          </a:p>
          <a:p>
            <a:r>
              <a:rPr lang="en-US" sz="2800" smtClean="0"/>
              <a:t>For those answering Yes: </a:t>
            </a:r>
            <a:endParaRPr lang="en-US" sz="2800" i="1" smtClean="0"/>
          </a:p>
          <a:p>
            <a:pPr>
              <a:buFontTx/>
              <a:buNone/>
            </a:pPr>
            <a:r>
              <a:rPr lang="en-US" sz="2800" i="1" smtClean="0"/>
              <a:t>	How Much?  </a:t>
            </a:r>
            <a:r>
              <a:rPr lang="en-US" sz="2800" smtClean="0"/>
              <a:t>Adam should pay Eve $_______ a month</a:t>
            </a:r>
          </a:p>
          <a:p>
            <a:pPr>
              <a:buFontTx/>
              <a:buNone/>
            </a:pPr>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2"/>
          </p:nvPr>
        </p:nvSpPr>
        <p:spPr>
          <a:noFill/>
        </p:spPr>
        <p:txBody>
          <a:bodyPr/>
          <a:lstStyle/>
          <a:p>
            <a:fld id="{FD89B473-C9A8-49B8-8DCC-C99802B5FA85}" type="slidenum">
              <a:rPr lang="en-US" smtClean="0"/>
              <a:pPr/>
              <a:t>6</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F2937E11-CEBC-4EEF-817A-17B95EA238C3}" type="slidenum">
              <a:rPr lang="en-US" sz="1200">
                <a:latin typeface="+mn-lt"/>
              </a:rPr>
              <a:pPr algn="r">
                <a:defRPr/>
              </a:pPr>
              <a:t>6</a:t>
            </a:fld>
            <a:endParaRPr lang="en-US" sz="1200">
              <a:latin typeface="+mn-lt"/>
            </a:endParaRPr>
          </a:p>
        </p:txBody>
      </p:sp>
      <p:sp>
        <p:nvSpPr>
          <p:cNvPr id="21507" name="Rectangle 2"/>
          <p:cNvSpPr>
            <a:spLocks noGrp="1" noChangeArrowheads="1"/>
          </p:cNvSpPr>
          <p:nvPr>
            <p:ph type="title" idx="4294967295"/>
          </p:nvPr>
        </p:nvSpPr>
        <p:spPr>
          <a:xfrm>
            <a:off x="228600" y="304800"/>
            <a:ext cx="8229600" cy="841375"/>
          </a:xfrm>
        </p:spPr>
        <p:txBody>
          <a:bodyPr anchor="b"/>
          <a:lstStyle/>
          <a:p>
            <a:pPr algn="l" eaLnBrk="1" hangingPunct="1"/>
            <a:r>
              <a:rPr lang="en-US" smtClean="0">
                <a:latin typeface="Albertus Medium" pitchFamily="34" charset="0"/>
              </a:rPr>
              <a:t>Our Method</a:t>
            </a:r>
          </a:p>
        </p:txBody>
      </p:sp>
      <p:sp>
        <p:nvSpPr>
          <p:cNvPr id="25604" name="Rectangle 3"/>
          <p:cNvSpPr>
            <a:spLocks noGrp="1" noChangeArrowheads="1"/>
          </p:cNvSpPr>
          <p:nvPr>
            <p:ph type="body" idx="4294967295"/>
          </p:nvPr>
        </p:nvSpPr>
        <p:spPr>
          <a:xfrm>
            <a:off x="762000" y="1524000"/>
            <a:ext cx="7313613" cy="4573588"/>
          </a:xfrm>
        </p:spPr>
        <p:txBody>
          <a:bodyPr/>
          <a:lstStyle/>
          <a:p>
            <a:pPr eaLnBrk="1" hangingPunct="1"/>
            <a:r>
              <a:rPr lang="en-US" sz="2800" smtClean="0"/>
              <a:t>Ask about principles directly?</a:t>
            </a:r>
          </a:p>
          <a:p>
            <a:pPr lvl="1" eaLnBrk="1" hangingPunct="1"/>
            <a:r>
              <a:rPr lang="en-US" sz="2400" smtClean="0"/>
              <a:t>We sometimes do, but never alone</a:t>
            </a:r>
          </a:p>
          <a:p>
            <a:pPr eaLnBrk="1" hangingPunct="1"/>
            <a:r>
              <a:rPr lang="en-US" sz="2800" smtClean="0"/>
              <a:t>Ask about cases? Our main method</a:t>
            </a:r>
          </a:p>
          <a:p>
            <a:pPr lvl="1" eaLnBrk="1" hangingPunct="1"/>
            <a:r>
              <a:rPr lang="en-US" sz="2400" smtClean="0"/>
              <a:t>more akin to the common law: </a:t>
            </a:r>
          </a:p>
          <a:p>
            <a:pPr lvl="1" eaLnBrk="1" hangingPunct="1"/>
            <a:r>
              <a:rPr lang="en-US" sz="2400" smtClean="0"/>
              <a:t>we try to discern the principles they employ from how they decide these cases.  </a:t>
            </a:r>
          </a:p>
          <a:p>
            <a:pPr eaLnBrk="1" hangingPunct="1"/>
            <a:r>
              <a:rPr lang="en-US" sz="2800" smtClean="0"/>
              <a:t>Do the 2 methods yield different results?</a:t>
            </a:r>
          </a:p>
          <a:p>
            <a:pPr lvl="1" eaLnBrk="1" hangingPunct="1"/>
            <a:r>
              <a:rPr lang="en-US" sz="2400" smtClean="0"/>
              <a:t>Somewhat</a:t>
            </a:r>
          </a:p>
          <a:p>
            <a:pPr lvl="1" eaLnBrk="1" hangingPunct="1"/>
            <a:r>
              <a:rPr lang="en-US" sz="2400" smtClean="0"/>
              <a:t>And asking about cases affects what people say about principles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sldNum" sz="quarter" idx="12"/>
          </p:nvPr>
        </p:nvSpPr>
        <p:spPr>
          <a:noFill/>
        </p:spPr>
        <p:txBody>
          <a:bodyPr/>
          <a:lstStyle/>
          <a:p>
            <a:fld id="{2BC50205-0630-4B3E-8E3D-7E3AC89EEEA7}" type="slidenum">
              <a:rPr lang="en-US" smtClean="0"/>
              <a:pPr/>
              <a:t>60</a:t>
            </a:fld>
            <a:endParaRPr lang="en-US" smtClean="0"/>
          </a:p>
        </p:txBody>
      </p:sp>
      <p:sp>
        <p:nvSpPr>
          <p:cNvPr id="11981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F25BC41-4B81-4571-90EC-FFE54AF6A545}" type="slidenum">
              <a:rPr lang="en-US" sz="1400"/>
              <a:pPr algn="r"/>
              <a:t>60</a:t>
            </a:fld>
            <a:endParaRPr lang="en-US" sz="1400"/>
          </a:p>
        </p:txBody>
      </p:sp>
      <p:sp>
        <p:nvSpPr>
          <p:cNvPr id="119811" name="Rectangle 2"/>
          <p:cNvSpPr>
            <a:spLocks noGrp="1" noChangeArrowheads="1"/>
          </p:cNvSpPr>
          <p:nvPr>
            <p:ph type="title"/>
          </p:nvPr>
        </p:nvSpPr>
        <p:spPr>
          <a:xfrm>
            <a:off x="457200" y="274638"/>
            <a:ext cx="8229600" cy="841375"/>
          </a:xfrm>
        </p:spPr>
        <p:txBody>
          <a:bodyPr/>
          <a:lstStyle/>
          <a:p>
            <a:pPr algn="l"/>
            <a:r>
              <a:rPr lang="en-US" sz="3600" smtClean="0">
                <a:solidFill>
                  <a:srgbClr val="008000"/>
                </a:solidFill>
                <a:latin typeface="Albertus Medium" pitchFamily="34" charset="0"/>
              </a:rPr>
              <a:t>Some summary results</a:t>
            </a:r>
            <a:r>
              <a:rPr lang="en-US" sz="3600" smtClean="0">
                <a:latin typeface="Albertus Medium" pitchFamily="34" charset="0"/>
              </a:rPr>
              <a:t>:</a:t>
            </a:r>
          </a:p>
        </p:txBody>
      </p:sp>
      <p:sp>
        <p:nvSpPr>
          <p:cNvPr id="143363" name="Rectangle 3"/>
          <p:cNvSpPr>
            <a:spLocks noGrp="1" noChangeArrowheads="1"/>
          </p:cNvSpPr>
          <p:nvPr>
            <p:ph type="body" idx="1"/>
          </p:nvPr>
        </p:nvSpPr>
        <p:spPr>
          <a:xfrm>
            <a:off x="381000" y="1371600"/>
            <a:ext cx="8229600" cy="4724400"/>
          </a:xfrm>
        </p:spPr>
        <p:txBody>
          <a:bodyPr/>
          <a:lstStyle/>
          <a:p>
            <a:r>
              <a:rPr lang="en-US" smtClean="0"/>
              <a:t>Most people believe there are cases in which alimony is appropriate</a:t>
            </a:r>
          </a:p>
          <a:p>
            <a:r>
              <a:rPr lang="en-US" smtClean="0"/>
              <a:t>Most believe it is sometimes appropriate for cohabitants</a:t>
            </a:r>
          </a:p>
          <a:p>
            <a:r>
              <a:rPr lang="en-US" smtClean="0"/>
              <a:t>Most believe it is appropriate where income disparity is high, even if the claimant earns enough on her own to have a middle class status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6"/>
          <p:cNvSpPr>
            <a:spLocks noGrp="1" noChangeArrowheads="1"/>
          </p:cNvSpPr>
          <p:nvPr>
            <p:ph type="sldNum" sz="quarter" idx="12"/>
          </p:nvPr>
        </p:nvSpPr>
        <p:spPr>
          <a:noFill/>
        </p:spPr>
        <p:txBody>
          <a:bodyPr/>
          <a:lstStyle/>
          <a:p>
            <a:fld id="{9287CEF3-4E0D-4B8C-B821-8E7B81E228EB}" type="slidenum">
              <a:rPr lang="en-US" smtClean="0"/>
              <a:pPr/>
              <a:t>61</a:t>
            </a:fld>
            <a:endParaRPr lang="en-US" smtClean="0"/>
          </a:p>
        </p:txBody>
      </p:sp>
      <p:sp>
        <p:nvSpPr>
          <p:cNvPr id="12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3E2102A-21E3-4135-A7A4-D55D3A405D19}" type="slidenum">
              <a:rPr lang="en-US" sz="1400"/>
              <a:pPr algn="r"/>
              <a:t>61</a:t>
            </a:fld>
            <a:endParaRPr lang="en-US" sz="1400"/>
          </a:p>
        </p:txBody>
      </p:sp>
      <p:sp>
        <p:nvSpPr>
          <p:cNvPr id="120835" name="Text Box 4"/>
          <p:cNvSpPr txBox="1">
            <a:spLocks noChangeArrowheads="1"/>
          </p:cNvSpPr>
          <p:nvPr/>
        </p:nvSpPr>
        <p:spPr bwMode="auto">
          <a:xfrm>
            <a:off x="228600" y="228600"/>
            <a:ext cx="8686800" cy="1200150"/>
          </a:xfrm>
          <a:prstGeom prst="rect">
            <a:avLst/>
          </a:prstGeom>
          <a:noFill/>
          <a:ln w="9525">
            <a:noFill/>
            <a:miter lim="800000"/>
            <a:headEnd/>
            <a:tailEnd/>
          </a:ln>
        </p:spPr>
        <p:txBody>
          <a:bodyPr>
            <a:spAutoFit/>
          </a:bodyPr>
          <a:lstStyle/>
          <a:p>
            <a:r>
              <a:rPr lang="en-US" sz="2000" i="1">
                <a:latin typeface="Albertus Medium" pitchFamily="34" charset="0"/>
              </a:rPr>
              <a:t>Summary results continued</a:t>
            </a:r>
          </a:p>
          <a:p>
            <a:endParaRPr lang="en-US" sz="2000" i="1">
              <a:latin typeface="Albertus Medium" pitchFamily="34" charset="0"/>
            </a:endParaRPr>
          </a:p>
          <a:p>
            <a:r>
              <a:rPr lang="en-US" sz="3200">
                <a:solidFill>
                  <a:srgbClr val="008000"/>
                </a:solidFill>
                <a:latin typeface="Albertus Medium" pitchFamily="34" charset="0"/>
              </a:rPr>
              <a:t>For Most, alimony more often appropriate:</a:t>
            </a:r>
          </a:p>
        </p:txBody>
      </p:sp>
      <p:sp>
        <p:nvSpPr>
          <p:cNvPr id="144389" name="Text Box 5"/>
          <p:cNvSpPr txBox="1">
            <a:spLocks noChangeArrowheads="1"/>
          </p:cNvSpPr>
          <p:nvPr/>
        </p:nvSpPr>
        <p:spPr bwMode="auto">
          <a:xfrm>
            <a:off x="685800" y="1676400"/>
            <a:ext cx="7543800" cy="4708525"/>
          </a:xfrm>
          <a:prstGeom prst="rect">
            <a:avLst/>
          </a:prstGeom>
          <a:noFill/>
          <a:ln w="9525">
            <a:noFill/>
            <a:miter lim="800000"/>
            <a:headEnd/>
            <a:tailEnd/>
          </a:ln>
        </p:spPr>
        <p:txBody>
          <a:bodyPr>
            <a:spAutoFit/>
          </a:bodyPr>
          <a:lstStyle/>
          <a:p>
            <a:pPr>
              <a:buFontTx/>
              <a:buChar char="•"/>
            </a:pPr>
            <a:r>
              <a:rPr lang="en-US" sz="3000"/>
              <a:t>For a married couple </a:t>
            </a:r>
          </a:p>
          <a:p>
            <a:pPr lvl="1">
              <a:buFontTx/>
              <a:buChar char="•"/>
            </a:pPr>
            <a:r>
              <a:rPr lang="en-US" sz="3000"/>
              <a:t>but still allow it to some cohabitants</a:t>
            </a:r>
          </a:p>
          <a:p>
            <a:pPr>
              <a:buFontTx/>
              <a:buChar char="•"/>
            </a:pPr>
            <a:r>
              <a:rPr lang="en-US" sz="3000"/>
              <a:t>When couple together 22 years</a:t>
            </a:r>
          </a:p>
          <a:p>
            <a:pPr lvl="1">
              <a:buFontTx/>
              <a:buChar char="•"/>
            </a:pPr>
            <a:r>
              <a:rPr lang="en-US" sz="3000"/>
              <a:t>but still allow it to some together only 6</a:t>
            </a:r>
          </a:p>
          <a:p>
            <a:pPr>
              <a:buFontTx/>
              <a:buChar char="•"/>
            </a:pPr>
            <a:r>
              <a:rPr lang="en-US" sz="3000"/>
              <a:t>When there are young children</a:t>
            </a:r>
          </a:p>
          <a:p>
            <a:pPr lvl="1">
              <a:buFontTx/>
              <a:buChar char="•"/>
            </a:pPr>
            <a:r>
              <a:rPr lang="en-US" sz="3000"/>
              <a:t>But still allow it to some childless</a:t>
            </a:r>
          </a:p>
          <a:p>
            <a:pPr lvl="1">
              <a:buFontTx/>
              <a:buChar char="•"/>
            </a:pPr>
            <a:r>
              <a:rPr lang="en-US" sz="3000"/>
              <a:t>Grown children matter much less</a:t>
            </a:r>
          </a:p>
          <a:p>
            <a:pPr lvl="1">
              <a:buFontTx/>
              <a:buChar char="•"/>
            </a:pPr>
            <a:r>
              <a:rPr lang="en-US" sz="3000"/>
              <a:t>Marriage matters less when there are children</a:t>
            </a:r>
          </a:p>
          <a:p>
            <a:pPr>
              <a:buFontTx/>
              <a:buChar char="•"/>
            </a:pPr>
            <a:r>
              <a:rPr lang="en-US" sz="3000"/>
              <a:t>When child support amounts are lower</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3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3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3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43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438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43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sldNum" sz="quarter" idx="12"/>
          </p:nvPr>
        </p:nvSpPr>
        <p:spPr>
          <a:noFill/>
        </p:spPr>
        <p:txBody>
          <a:bodyPr/>
          <a:lstStyle/>
          <a:p>
            <a:fld id="{73E0DC99-83FF-440D-8D99-1F6F1C46B805}" type="slidenum">
              <a:rPr lang="en-US" smtClean="0"/>
              <a:pPr/>
              <a:t>62</a:t>
            </a:fld>
            <a:endParaRPr lang="en-US" smtClean="0"/>
          </a:p>
        </p:txBody>
      </p:sp>
      <p:sp>
        <p:nvSpPr>
          <p:cNvPr id="12185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0380589-91FC-453D-A0BA-DE770F92328A}" type="slidenum">
              <a:rPr lang="en-US" sz="1400"/>
              <a:pPr algn="r"/>
              <a:t>62</a:t>
            </a:fld>
            <a:endParaRPr lang="en-US" sz="1400"/>
          </a:p>
        </p:txBody>
      </p:sp>
      <p:sp>
        <p:nvSpPr>
          <p:cNvPr id="121859" name="Text Box 4"/>
          <p:cNvSpPr txBox="1">
            <a:spLocks noChangeArrowheads="1"/>
          </p:cNvSpPr>
          <p:nvPr/>
        </p:nvSpPr>
        <p:spPr bwMode="auto">
          <a:xfrm>
            <a:off x="0" y="-76200"/>
            <a:ext cx="8839200" cy="1200150"/>
          </a:xfrm>
          <a:prstGeom prst="rect">
            <a:avLst/>
          </a:prstGeom>
          <a:noFill/>
          <a:ln w="9525">
            <a:noFill/>
            <a:miter lim="800000"/>
            <a:headEnd/>
            <a:tailEnd/>
          </a:ln>
        </p:spPr>
        <p:txBody>
          <a:bodyPr>
            <a:spAutoFit/>
          </a:bodyPr>
          <a:lstStyle/>
          <a:p>
            <a:r>
              <a:rPr lang="en-US" sz="2000" i="1">
                <a:latin typeface="Albertus Medium" pitchFamily="34" charset="0"/>
              </a:rPr>
              <a:t>Summary results continued</a:t>
            </a:r>
          </a:p>
          <a:p>
            <a:endParaRPr lang="en-US" sz="2000" i="1">
              <a:latin typeface="Albertus Medium" pitchFamily="34" charset="0"/>
            </a:endParaRPr>
          </a:p>
          <a:p>
            <a:pPr algn="ctr"/>
            <a:r>
              <a:rPr lang="en-US" sz="3200">
                <a:solidFill>
                  <a:srgbClr val="008000"/>
                </a:solidFill>
                <a:latin typeface="Albertus Medium" pitchFamily="34" charset="0"/>
              </a:rPr>
              <a:t>Individual Differences Muted:</a:t>
            </a:r>
          </a:p>
        </p:txBody>
      </p:sp>
      <p:sp>
        <p:nvSpPr>
          <p:cNvPr id="148485" name="Rectangle 5"/>
          <p:cNvSpPr>
            <a:spLocks noChangeArrowheads="1"/>
          </p:cNvSpPr>
          <p:nvPr/>
        </p:nvSpPr>
        <p:spPr bwMode="auto">
          <a:xfrm>
            <a:off x="457200" y="1219200"/>
            <a:ext cx="8153400" cy="5416550"/>
          </a:xfrm>
          <a:prstGeom prst="rect">
            <a:avLst/>
          </a:prstGeom>
          <a:noFill/>
          <a:ln w="9525">
            <a:noFill/>
            <a:miter lim="800000"/>
            <a:headEnd/>
            <a:tailEnd/>
          </a:ln>
        </p:spPr>
        <p:txBody>
          <a:bodyPr>
            <a:spAutoFit/>
          </a:bodyPr>
          <a:lstStyle/>
          <a:p>
            <a:pPr>
              <a:buFontTx/>
              <a:buChar char="•"/>
            </a:pPr>
            <a:r>
              <a:rPr lang="en-US" sz="2800"/>
              <a:t>The patterns are the same for</a:t>
            </a:r>
          </a:p>
          <a:p>
            <a:pPr lvl="1">
              <a:buFontTx/>
              <a:buChar char="•"/>
            </a:pPr>
            <a:r>
              <a:rPr lang="en-US" sz="2600"/>
              <a:t>men and women</a:t>
            </a:r>
          </a:p>
          <a:p>
            <a:pPr lvl="1">
              <a:buFontTx/>
              <a:buChar char="•"/>
            </a:pPr>
            <a:r>
              <a:rPr lang="en-US" sz="2600"/>
              <a:t>higher and lower income individuals</a:t>
            </a:r>
          </a:p>
          <a:p>
            <a:pPr lvl="1">
              <a:buFontTx/>
              <a:buChar char="•"/>
            </a:pPr>
            <a:r>
              <a:rPr lang="en-US" sz="2600"/>
              <a:t>Self-identified conservatives and liberals</a:t>
            </a:r>
          </a:p>
          <a:p>
            <a:pPr lvl="1">
              <a:buFontTx/>
              <a:buChar char="•"/>
            </a:pPr>
            <a:r>
              <a:rPr lang="en-US" sz="2600"/>
              <a:t>Self-identified Democrats and Republicans</a:t>
            </a:r>
          </a:p>
          <a:p>
            <a:pPr lvl="1">
              <a:buFontTx/>
              <a:buChar char="•"/>
            </a:pPr>
            <a:r>
              <a:rPr lang="en-US" sz="2600"/>
              <a:t>Those divorced and those not</a:t>
            </a:r>
          </a:p>
          <a:p>
            <a:pPr>
              <a:buFontTx/>
              <a:buChar char="•"/>
            </a:pPr>
            <a:r>
              <a:rPr lang="en-US" sz="2800"/>
              <a:t>E.g., the marriage premium, or the young child premium, </a:t>
            </a:r>
            <a:r>
              <a:rPr lang="en-US" sz="2600"/>
              <a:t>no different for men than for women</a:t>
            </a:r>
          </a:p>
          <a:p>
            <a:pPr>
              <a:buFontTx/>
              <a:buChar char="•"/>
            </a:pPr>
            <a:r>
              <a:rPr lang="en-US" sz="2800"/>
              <a:t>But the total curve slightly higher for</a:t>
            </a:r>
          </a:p>
          <a:p>
            <a:pPr lvl="1">
              <a:buFontTx/>
              <a:buChar char="•"/>
            </a:pPr>
            <a:r>
              <a:rPr lang="en-US" sz="2600"/>
              <a:t>Women</a:t>
            </a:r>
          </a:p>
          <a:p>
            <a:pPr lvl="1">
              <a:buFontTx/>
              <a:buChar char="•"/>
            </a:pPr>
            <a:r>
              <a:rPr lang="en-US" sz="2600"/>
              <a:t>Older respondents (but marriage premium the same)</a:t>
            </a:r>
          </a:p>
          <a:p>
            <a:endParaRPr 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4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4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48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848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848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84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6"/>
          <p:cNvSpPr>
            <a:spLocks noGrp="1" noChangeArrowheads="1"/>
          </p:cNvSpPr>
          <p:nvPr>
            <p:ph type="sldNum" sz="quarter" idx="12"/>
          </p:nvPr>
        </p:nvSpPr>
        <p:spPr>
          <a:noFill/>
        </p:spPr>
        <p:txBody>
          <a:bodyPr/>
          <a:lstStyle/>
          <a:p>
            <a:fld id="{FBF634FF-6263-4280-A0C8-6EAF7A768682}" type="slidenum">
              <a:rPr lang="en-US" smtClean="0"/>
              <a:pPr/>
              <a:t>63</a:t>
            </a:fld>
            <a:endParaRPr lang="en-US" smtClean="0"/>
          </a:p>
        </p:txBody>
      </p:sp>
      <p:sp>
        <p:nvSpPr>
          <p:cNvPr id="12288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4419D97-8C6D-401A-A7C3-B25F9BC43E35}" type="slidenum">
              <a:rPr lang="en-US" sz="1400"/>
              <a:pPr algn="r"/>
              <a:t>63</a:t>
            </a:fld>
            <a:endParaRPr lang="en-US" sz="1400"/>
          </a:p>
        </p:txBody>
      </p:sp>
      <p:sp>
        <p:nvSpPr>
          <p:cNvPr id="122883" name="Text Box 4"/>
          <p:cNvSpPr txBox="1">
            <a:spLocks noChangeArrowheads="1"/>
          </p:cNvSpPr>
          <p:nvPr/>
        </p:nvSpPr>
        <p:spPr bwMode="auto">
          <a:xfrm>
            <a:off x="609600" y="609600"/>
            <a:ext cx="7772400" cy="1190625"/>
          </a:xfrm>
          <a:prstGeom prst="rect">
            <a:avLst/>
          </a:prstGeom>
          <a:noFill/>
          <a:ln w="9525">
            <a:noFill/>
            <a:miter lim="800000"/>
            <a:headEnd/>
            <a:tailEnd/>
          </a:ln>
        </p:spPr>
        <p:txBody>
          <a:bodyPr>
            <a:spAutoFit/>
          </a:bodyPr>
          <a:lstStyle/>
          <a:p>
            <a:r>
              <a:rPr lang="en-US" sz="3600">
                <a:solidFill>
                  <a:srgbClr val="008000"/>
                </a:solidFill>
                <a:latin typeface="Albertus Medium" pitchFamily="34" charset="0"/>
              </a:rPr>
              <a:t>What About the Amount of the Alimony Award?</a:t>
            </a:r>
          </a:p>
        </p:txBody>
      </p:sp>
      <p:sp>
        <p:nvSpPr>
          <p:cNvPr id="122884" name="Text Box 5"/>
          <p:cNvSpPr txBox="1">
            <a:spLocks noChangeArrowheads="1"/>
          </p:cNvSpPr>
          <p:nvPr/>
        </p:nvSpPr>
        <p:spPr bwMode="auto">
          <a:xfrm>
            <a:off x="1050925" y="2301875"/>
            <a:ext cx="6797675" cy="2528888"/>
          </a:xfrm>
          <a:prstGeom prst="rect">
            <a:avLst/>
          </a:prstGeom>
          <a:noFill/>
          <a:ln w="9525">
            <a:noFill/>
            <a:miter lim="800000"/>
            <a:headEnd/>
            <a:tailEnd/>
          </a:ln>
        </p:spPr>
        <p:txBody>
          <a:bodyPr wrap="none">
            <a:spAutoFit/>
          </a:bodyPr>
          <a:lstStyle/>
          <a:p>
            <a:pPr>
              <a:buFontTx/>
              <a:buChar char="•"/>
            </a:pPr>
            <a:r>
              <a:rPr lang="en-US" sz="3200"/>
              <a:t>Nothing matters but the </a:t>
            </a:r>
          </a:p>
          <a:p>
            <a:pPr lvl="1"/>
            <a:r>
              <a:rPr lang="en-US" sz="3200"/>
              <a:t>partners’ incomes</a:t>
            </a:r>
          </a:p>
          <a:p>
            <a:pPr>
              <a:buFontTx/>
              <a:buChar char="•"/>
            </a:pPr>
            <a:r>
              <a:rPr lang="en-US" sz="3200"/>
              <a:t>Man’s income mattered much more </a:t>
            </a:r>
          </a:p>
          <a:p>
            <a:pPr lvl="1"/>
            <a:r>
              <a:rPr lang="en-US" sz="3200"/>
              <a:t>than woman’s income</a:t>
            </a:r>
          </a:p>
          <a:p>
            <a:pPr>
              <a:buFontTx/>
              <a:buChar char="•"/>
            </a:pPr>
            <a:r>
              <a:rPr lang="en-US" sz="3200"/>
              <a:t>Key: the disparity in income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p:cNvSpPr>
            <a:spLocks noGrp="1" noChangeArrowheads="1"/>
          </p:cNvSpPr>
          <p:nvPr>
            <p:ph type="sldNum" sz="quarter" idx="12"/>
          </p:nvPr>
        </p:nvSpPr>
        <p:spPr>
          <a:noFill/>
        </p:spPr>
        <p:txBody>
          <a:bodyPr/>
          <a:lstStyle/>
          <a:p>
            <a:fld id="{CD34B8A8-DAF6-4759-AC63-84D3828935E6}" type="slidenum">
              <a:rPr lang="en-US" smtClean="0"/>
              <a:pPr/>
              <a:t>64</a:t>
            </a:fld>
            <a:endParaRPr lang="en-US" smtClean="0"/>
          </a:p>
        </p:txBody>
      </p:sp>
      <p:sp>
        <p:nvSpPr>
          <p:cNvPr id="123906" name="Rectangle 2"/>
          <p:cNvSpPr>
            <a:spLocks noGrp="1" noChangeArrowheads="1"/>
          </p:cNvSpPr>
          <p:nvPr>
            <p:ph type="title"/>
          </p:nvPr>
        </p:nvSpPr>
        <p:spPr>
          <a:xfrm>
            <a:off x="381000" y="152400"/>
            <a:ext cx="8229600" cy="533400"/>
          </a:xfrm>
        </p:spPr>
        <p:txBody>
          <a:bodyPr/>
          <a:lstStyle/>
          <a:p>
            <a:pPr algn="l"/>
            <a:r>
              <a:rPr lang="en-US" sz="4000" smtClean="0">
                <a:solidFill>
                  <a:srgbClr val="008000"/>
                </a:solidFill>
              </a:rPr>
              <a:t> Other Issues: Child Support</a:t>
            </a:r>
          </a:p>
        </p:txBody>
      </p:sp>
      <p:sp>
        <p:nvSpPr>
          <p:cNvPr id="123907" name="Rectangle 3"/>
          <p:cNvSpPr>
            <a:spLocks noGrp="1" noChangeArrowheads="1"/>
          </p:cNvSpPr>
          <p:nvPr>
            <p:ph type="body" idx="1"/>
          </p:nvPr>
        </p:nvSpPr>
        <p:spPr>
          <a:xfrm>
            <a:off x="457200" y="914400"/>
            <a:ext cx="8229600" cy="5211763"/>
          </a:xfrm>
        </p:spPr>
        <p:txBody>
          <a:bodyPr/>
          <a:lstStyle/>
          <a:p>
            <a:endParaRPr lang="en-US" smtClean="0"/>
          </a:p>
          <a:p>
            <a:endParaRPr lang="en-US" smtClean="0"/>
          </a:p>
        </p:txBody>
      </p:sp>
      <p:sp>
        <p:nvSpPr>
          <p:cNvPr id="122883" name="Text Box 4"/>
          <p:cNvSpPr txBox="1">
            <a:spLocks noChangeArrowheads="1"/>
          </p:cNvSpPr>
          <p:nvPr/>
        </p:nvSpPr>
        <p:spPr bwMode="auto">
          <a:xfrm>
            <a:off x="685800" y="914400"/>
            <a:ext cx="7696200" cy="5919788"/>
          </a:xfrm>
          <a:prstGeom prst="rect">
            <a:avLst/>
          </a:prstGeom>
          <a:noFill/>
          <a:ln w="9525">
            <a:noFill/>
            <a:miter lim="800000"/>
            <a:headEnd/>
            <a:tailEnd/>
          </a:ln>
        </p:spPr>
        <p:txBody>
          <a:bodyPr>
            <a:spAutoFit/>
          </a:bodyPr>
          <a:lstStyle/>
          <a:p>
            <a:pPr>
              <a:buFontTx/>
              <a:buChar char="•"/>
            </a:pPr>
            <a:r>
              <a:rPr lang="en-US" sz="2800"/>
              <a:t>Does it Matter how much time Dad has?</a:t>
            </a:r>
          </a:p>
          <a:p>
            <a:pPr lvl="1">
              <a:buFontTx/>
              <a:buChar char="•"/>
            </a:pPr>
            <a:r>
              <a:rPr lang="en-US" sz="2600"/>
              <a:t>Yes: declines linearly with increasing visitation (0, 5, 10, 15 days per month)</a:t>
            </a:r>
          </a:p>
          <a:p>
            <a:pPr lvl="1">
              <a:buFontTx/>
              <a:buChar char="•"/>
            </a:pPr>
            <a:r>
              <a:rPr lang="en-US" sz="2600"/>
              <a:t>Impact of visitation time same for men and women respondents</a:t>
            </a:r>
          </a:p>
          <a:p>
            <a:pPr lvl="1">
              <a:buFontTx/>
              <a:buChar char="•"/>
            </a:pPr>
            <a:r>
              <a:rPr lang="en-US" sz="2600"/>
              <a:t>These results assume parents agreed on time</a:t>
            </a:r>
          </a:p>
          <a:p>
            <a:pPr>
              <a:buFontTx/>
              <a:buChar char="•"/>
            </a:pPr>
            <a:r>
              <a:rPr lang="en-US" sz="2800"/>
              <a:t> If Dad doesn’t see child at all? Depends on why</a:t>
            </a:r>
          </a:p>
          <a:p>
            <a:pPr>
              <a:buFontTx/>
              <a:buChar char="•"/>
            </a:pPr>
            <a:r>
              <a:rPr lang="en-US" sz="2800"/>
              <a:t> Take $1100 baseline (agreed schedule, above) </a:t>
            </a:r>
          </a:p>
          <a:p>
            <a:pPr lvl="1">
              <a:buFontTx/>
              <a:buChar char="•"/>
            </a:pPr>
            <a:r>
              <a:rPr lang="en-US" sz="2800"/>
              <a:t>When Dad moves away: +211</a:t>
            </a:r>
          </a:p>
          <a:p>
            <a:pPr lvl="1">
              <a:buFontTx/>
              <a:buChar char="•"/>
            </a:pPr>
            <a:r>
              <a:rPr lang="en-US" sz="2800"/>
              <a:t>Mom refused to let him see child: -31</a:t>
            </a:r>
          </a:p>
          <a:p>
            <a:pPr lvl="1">
              <a:buFontTx/>
              <a:buChar char="•"/>
            </a:pPr>
            <a:r>
              <a:rPr lang="en-US" sz="2800"/>
              <a:t>Mom moves over Dad’s objection: -200</a:t>
            </a:r>
          </a:p>
          <a:p>
            <a:pPr lvl="1">
              <a:buFontTx/>
              <a:buChar char="•"/>
            </a:pPr>
            <a:r>
              <a:rPr lang="en-US" sz="2800"/>
              <a:t>Custodial Dad moves, mom objects: -383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8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28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6"/>
          <p:cNvSpPr>
            <a:spLocks noGrp="1" noChangeArrowheads="1"/>
          </p:cNvSpPr>
          <p:nvPr>
            <p:ph type="sldNum" sz="quarter" idx="12"/>
          </p:nvPr>
        </p:nvSpPr>
        <p:spPr>
          <a:noFill/>
        </p:spPr>
        <p:txBody>
          <a:bodyPr/>
          <a:lstStyle/>
          <a:p>
            <a:fld id="{A180FFAE-E4C2-480D-9B79-179C35EBB5BB}" type="slidenum">
              <a:rPr lang="en-US" smtClean="0"/>
              <a:pPr/>
              <a:t>65</a:t>
            </a:fld>
            <a:endParaRPr lang="en-US" smtClean="0"/>
          </a:p>
        </p:txBody>
      </p:sp>
      <p:sp>
        <p:nvSpPr>
          <p:cNvPr id="124930" name="Rectangle 2"/>
          <p:cNvSpPr>
            <a:spLocks noGrp="1" noChangeArrowheads="1"/>
          </p:cNvSpPr>
          <p:nvPr>
            <p:ph type="title"/>
          </p:nvPr>
        </p:nvSpPr>
        <p:spPr>
          <a:xfrm>
            <a:off x="0" y="0"/>
            <a:ext cx="2895600" cy="411163"/>
          </a:xfrm>
        </p:spPr>
        <p:txBody>
          <a:bodyPr/>
          <a:lstStyle/>
          <a:p>
            <a:pPr algn="l"/>
            <a:r>
              <a:rPr lang="en-US" sz="2000" smtClean="0"/>
              <a:t>Other issues continued</a:t>
            </a:r>
          </a:p>
        </p:txBody>
      </p:sp>
      <p:sp>
        <p:nvSpPr>
          <p:cNvPr id="123907" name="Rectangle 3"/>
          <p:cNvSpPr>
            <a:spLocks noGrp="1" noChangeArrowheads="1"/>
          </p:cNvSpPr>
          <p:nvPr>
            <p:ph type="body" idx="1"/>
          </p:nvPr>
        </p:nvSpPr>
        <p:spPr>
          <a:xfrm>
            <a:off x="381000" y="762000"/>
            <a:ext cx="8229600" cy="5410200"/>
          </a:xfrm>
        </p:spPr>
        <p:txBody>
          <a:bodyPr/>
          <a:lstStyle/>
          <a:p>
            <a:pPr>
              <a:lnSpc>
                <a:spcPct val="80000"/>
              </a:lnSpc>
            </a:pPr>
            <a:r>
              <a:rPr lang="en-US" sz="2800" smtClean="0"/>
              <a:t>Child Support</a:t>
            </a:r>
          </a:p>
          <a:p>
            <a:pPr lvl="1">
              <a:lnSpc>
                <a:spcPct val="80000"/>
              </a:lnSpc>
            </a:pPr>
            <a:r>
              <a:rPr lang="en-US" sz="3100" smtClean="0"/>
              <a:t>Does marriage matter?</a:t>
            </a:r>
          </a:p>
          <a:p>
            <a:pPr lvl="2">
              <a:lnSpc>
                <a:spcPct val="80000"/>
              </a:lnSpc>
            </a:pPr>
            <a:r>
              <a:rPr lang="en-US" sz="3100" smtClean="0"/>
              <a:t>Yes for higher income NCP’s</a:t>
            </a:r>
          </a:p>
          <a:p>
            <a:pPr lvl="1">
              <a:lnSpc>
                <a:spcPct val="80000"/>
              </a:lnSpc>
            </a:pPr>
            <a:r>
              <a:rPr lang="en-US" sz="3100" smtClean="0"/>
              <a:t>Does Duration of relationship matter?</a:t>
            </a:r>
          </a:p>
          <a:p>
            <a:pPr lvl="2">
              <a:lnSpc>
                <a:spcPct val="80000"/>
              </a:lnSpc>
            </a:pPr>
            <a:r>
              <a:rPr lang="en-US" sz="3100" smtClean="0"/>
              <a:t>one night, 4 years, 15 years</a:t>
            </a:r>
          </a:p>
          <a:p>
            <a:pPr lvl="2">
              <a:lnSpc>
                <a:spcPct val="80000"/>
              </a:lnSpc>
            </a:pPr>
            <a:r>
              <a:rPr lang="en-US" sz="3100" smtClean="0"/>
              <a:t>Big impact on the unmarried                                                                                                               </a:t>
            </a:r>
          </a:p>
          <a:p>
            <a:pPr>
              <a:lnSpc>
                <a:spcPct val="80000"/>
              </a:lnSpc>
            </a:pPr>
            <a:r>
              <a:rPr lang="en-US" sz="3100" smtClean="0"/>
              <a:t>Property Allocation</a:t>
            </a:r>
          </a:p>
          <a:p>
            <a:pPr lvl="1">
              <a:lnSpc>
                <a:spcPct val="80000"/>
              </a:lnSpc>
            </a:pPr>
            <a:r>
              <a:rPr lang="en-US" sz="3100" smtClean="0"/>
              <a:t>Marital roles?</a:t>
            </a:r>
          </a:p>
          <a:p>
            <a:pPr lvl="1">
              <a:lnSpc>
                <a:spcPct val="80000"/>
              </a:lnSpc>
            </a:pPr>
            <a:r>
              <a:rPr lang="en-US" sz="3100" smtClean="0"/>
              <a:t>Fault for the marital breakup?</a:t>
            </a:r>
          </a:p>
          <a:p>
            <a:pPr lvl="1">
              <a:lnSpc>
                <a:spcPct val="80000"/>
              </a:lnSpc>
            </a:pPr>
            <a:r>
              <a:rPr lang="en-US" sz="3100" smtClean="0"/>
              <a:t>Very high income?</a:t>
            </a:r>
          </a:p>
          <a:p>
            <a:pPr>
              <a:lnSpc>
                <a:spcPct val="80000"/>
              </a:lnSpc>
            </a:pPr>
            <a:r>
              <a:rPr lang="en-US" sz="3100" smtClean="0"/>
              <a:t>Gender reversals in many cases</a:t>
            </a:r>
          </a:p>
          <a:p>
            <a:pPr>
              <a:lnSpc>
                <a:spcPct val="80000"/>
              </a:lnSpc>
            </a:pPr>
            <a:endParaRPr lang="en-US" sz="31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9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90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39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sldNum" sz="quarter" idx="12"/>
          </p:nvPr>
        </p:nvSpPr>
        <p:spPr>
          <a:noFill/>
        </p:spPr>
        <p:txBody>
          <a:bodyPr/>
          <a:lstStyle/>
          <a:p>
            <a:fld id="{1F3E8D46-6D71-418C-AB29-7EB46DC17A1F}" type="slidenum">
              <a:rPr lang="en-US" smtClean="0"/>
              <a:pPr/>
              <a:t>66</a:t>
            </a:fld>
            <a:endParaRPr lang="en-US" smtClean="0"/>
          </a:p>
        </p:txBody>
      </p:sp>
      <p:sp>
        <p:nvSpPr>
          <p:cNvPr id="125954" name="Rectangle 2"/>
          <p:cNvSpPr>
            <a:spLocks noGrp="1" noChangeArrowheads="1"/>
          </p:cNvSpPr>
          <p:nvPr>
            <p:ph type="title"/>
          </p:nvPr>
        </p:nvSpPr>
        <p:spPr>
          <a:xfrm>
            <a:off x="457200" y="274638"/>
            <a:ext cx="8229600" cy="2392362"/>
          </a:xfrm>
        </p:spPr>
        <p:txBody>
          <a:bodyPr/>
          <a:lstStyle/>
          <a:p>
            <a:r>
              <a:rPr lang="en-US" sz="5400" smtClean="0"/>
              <a:t>The End?</a:t>
            </a:r>
            <a:br>
              <a:rPr lang="en-US" sz="5400" smtClean="0"/>
            </a:br>
            <a:endParaRPr lang="en-US" sz="5400" smtClean="0"/>
          </a:p>
        </p:txBody>
      </p:sp>
      <p:sp>
        <p:nvSpPr>
          <p:cNvPr id="125955" name="Rectangle 3"/>
          <p:cNvSpPr>
            <a:spLocks noGrp="1" noChangeArrowheads="1"/>
          </p:cNvSpPr>
          <p:nvPr>
            <p:ph type="body" idx="1"/>
          </p:nvPr>
        </p:nvSpPr>
        <p:spPr>
          <a:xfrm>
            <a:off x="457200" y="2971800"/>
            <a:ext cx="8229600" cy="3154363"/>
          </a:xfrm>
        </p:spPr>
        <p:txBody>
          <a:bodyPr/>
          <a:lstStyle/>
          <a:p>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p:cNvPicPr>
            <a:picLocks noChangeAspect="1" noChangeArrowheads="1"/>
          </p:cNvPicPr>
          <p:nvPr/>
        </p:nvPicPr>
        <p:blipFill>
          <a:blip r:embed="rId2" cstate="print"/>
          <a:srcRect/>
          <a:stretch>
            <a:fillRect/>
          </a:stretch>
        </p:blipFill>
        <p:spPr bwMode="auto">
          <a:xfrm>
            <a:off x="533400" y="1295400"/>
            <a:ext cx="7772400" cy="5105400"/>
          </a:xfrm>
          <a:prstGeom prst="rect">
            <a:avLst/>
          </a:prstGeom>
          <a:noFill/>
          <a:ln w="9525">
            <a:noFill/>
            <a:miter lim="800000"/>
            <a:headEnd/>
            <a:tailEnd/>
          </a:ln>
        </p:spPr>
      </p:pic>
      <p:sp>
        <p:nvSpPr>
          <p:cNvPr id="126981" name="Text Box 5"/>
          <p:cNvSpPr txBox="1">
            <a:spLocks noChangeArrowheads="1"/>
          </p:cNvSpPr>
          <p:nvPr/>
        </p:nvSpPr>
        <p:spPr bwMode="auto">
          <a:xfrm>
            <a:off x="838200" y="304800"/>
            <a:ext cx="7508875" cy="457200"/>
          </a:xfrm>
          <a:prstGeom prst="rect">
            <a:avLst/>
          </a:prstGeom>
          <a:noFill/>
          <a:ln w="9525" algn="ctr">
            <a:noFill/>
            <a:miter lim="800000"/>
            <a:headEnd/>
            <a:tailEnd/>
          </a:ln>
          <a:effectLst/>
        </p:spPr>
        <p:txBody>
          <a:bodyPr wrap="none">
            <a:spAutoFit/>
          </a:bodyPr>
          <a:lstStyle/>
          <a:p>
            <a:r>
              <a:rPr lang="en-US" sz="2400"/>
              <a:t>Child Support as a Function of Agreed-Upon Visitation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p:txBody>
          <a:bodyPr/>
          <a:lstStyle/>
          <a:p>
            <a:r>
              <a:rPr lang="en-US" sz="2800" smtClean="0"/>
              <a:t>Child Support as Function of Reason for Non-Visitation</a:t>
            </a:r>
          </a:p>
        </p:txBody>
      </p:sp>
      <p:pic>
        <p:nvPicPr>
          <p:cNvPr id="128005" name="Picture 5"/>
          <p:cNvPicPr>
            <a:picLocks noChangeAspect="1" noChangeArrowheads="1"/>
          </p:cNvPicPr>
          <p:nvPr/>
        </p:nvPicPr>
        <p:blipFill>
          <a:blip r:embed="rId2" cstate="print"/>
          <a:srcRect/>
          <a:stretch>
            <a:fillRect/>
          </a:stretch>
        </p:blipFill>
        <p:spPr bwMode="auto">
          <a:xfrm>
            <a:off x="533400" y="1905000"/>
            <a:ext cx="7467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p:txBody>
          <a:bodyPr/>
          <a:lstStyle/>
          <a:p>
            <a:r>
              <a:rPr lang="en-US" sz="2800" smtClean="0"/>
              <a:t>Child Support Award as Function of NCP Income, Married v. Cohabiting Couples</a:t>
            </a:r>
          </a:p>
        </p:txBody>
      </p:sp>
      <p:pic>
        <p:nvPicPr>
          <p:cNvPr id="130053" name="Picture 5"/>
          <p:cNvPicPr>
            <a:picLocks noChangeAspect="1" noChangeArrowheads="1"/>
          </p:cNvPicPr>
          <p:nvPr/>
        </p:nvPicPr>
        <p:blipFill>
          <a:blip r:embed="rId2" cstate="print"/>
          <a:srcRect/>
          <a:stretch>
            <a:fillRect/>
          </a:stretch>
        </p:blipFill>
        <p:spPr bwMode="auto">
          <a:xfrm>
            <a:off x="457200" y="1752600"/>
            <a:ext cx="8001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59B9AED2-18C0-4DB7-92BA-028E32C85F65}" type="slidenum">
              <a:rPr lang="en-US" smtClean="0"/>
              <a:pPr/>
              <a:t>7</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E120DA2-4FD6-4B1B-8379-A8F46302B905}" type="slidenum">
              <a:rPr lang="en-US" sz="1200">
                <a:latin typeface="+mn-lt"/>
              </a:rPr>
              <a:pPr algn="r">
                <a:defRPr/>
              </a:pPr>
              <a:t>7</a:t>
            </a:fld>
            <a:endParaRPr lang="en-US" sz="1200">
              <a:latin typeface="+mn-lt"/>
            </a:endParaRPr>
          </a:p>
        </p:txBody>
      </p:sp>
      <p:sp>
        <p:nvSpPr>
          <p:cNvPr id="22531" name="Rectangle 2"/>
          <p:cNvSpPr>
            <a:spLocks noGrp="1" noChangeArrowheads="1"/>
          </p:cNvSpPr>
          <p:nvPr>
            <p:ph type="title" idx="4294967295"/>
          </p:nvPr>
        </p:nvSpPr>
        <p:spPr>
          <a:xfrm>
            <a:off x="457200" y="274638"/>
            <a:ext cx="8229600" cy="765175"/>
          </a:xfrm>
        </p:spPr>
        <p:txBody>
          <a:bodyPr anchor="b"/>
          <a:lstStyle/>
          <a:p>
            <a:pPr algn="l" eaLnBrk="1" hangingPunct="1"/>
            <a:r>
              <a:rPr lang="en-US" smtClean="0">
                <a:latin typeface="Albertus Medium" pitchFamily="34" charset="0"/>
              </a:rPr>
              <a:t>Constructing Case Vignettes</a:t>
            </a:r>
          </a:p>
        </p:txBody>
      </p:sp>
      <p:sp>
        <p:nvSpPr>
          <p:cNvPr id="26628" name="Rectangle 3"/>
          <p:cNvSpPr>
            <a:spLocks noGrp="1" noChangeArrowheads="1"/>
          </p:cNvSpPr>
          <p:nvPr>
            <p:ph type="body" idx="4294967295"/>
          </p:nvPr>
        </p:nvSpPr>
        <p:spPr/>
        <p:txBody>
          <a:bodyPr/>
          <a:lstStyle/>
          <a:p>
            <a:pPr eaLnBrk="1" hangingPunct="1"/>
            <a:r>
              <a:rPr lang="en-US" sz="3500" smtClean="0"/>
              <a:t>One must vary vignette facts systematically along dimensions chosen with particular rules in mind.</a:t>
            </a:r>
          </a:p>
          <a:p>
            <a:pPr eaLnBrk="1" hangingPunct="1"/>
            <a:r>
              <a:rPr lang="en-US" sz="3500" smtClean="0"/>
              <a:t>So the first task: choose the principles to ask about.</a:t>
            </a:r>
          </a:p>
          <a:p>
            <a:pPr eaLnBrk="1" hangingPunct="1"/>
            <a:r>
              <a:rPr lang="en-US" sz="3500" smtClean="0"/>
              <a:t>More concrete rules are easier to investigate via vignettes</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lstStyle/>
          <a:p>
            <a:r>
              <a:rPr lang="en-US" sz="2800" smtClean="0"/>
              <a:t>Child Support Award as Function of Relational Duration, Unmarried Parents</a:t>
            </a:r>
          </a:p>
        </p:txBody>
      </p:sp>
      <p:pic>
        <p:nvPicPr>
          <p:cNvPr id="132101" name="Picture 5"/>
          <p:cNvPicPr>
            <a:picLocks noChangeAspect="1" noChangeArrowheads="1"/>
          </p:cNvPicPr>
          <p:nvPr/>
        </p:nvPicPr>
        <p:blipFill>
          <a:blip r:embed="rId2" cstate="print"/>
          <a:srcRect/>
          <a:stretch>
            <a:fillRect/>
          </a:stretch>
        </p:blipFill>
        <p:spPr bwMode="auto">
          <a:xfrm>
            <a:off x="533400" y="2057400"/>
            <a:ext cx="7848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p:txBody>
          <a:bodyPr/>
          <a:lstStyle/>
          <a:p>
            <a:r>
              <a:rPr lang="en-US" sz="2800" smtClean="0"/>
              <a:t>Alimony As Function of Marital Status and Children</a:t>
            </a:r>
          </a:p>
        </p:txBody>
      </p:sp>
      <p:sp>
        <p:nvSpPr>
          <p:cNvPr id="134150" name="Rectangle 6"/>
          <p:cNvSpPr>
            <a:spLocks noChangeArrowheads="1"/>
          </p:cNvSpPr>
          <p:nvPr/>
        </p:nvSpPr>
        <p:spPr bwMode="auto">
          <a:xfrm>
            <a:off x="0" y="1266825"/>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4149" name="Object 2"/>
          <p:cNvGraphicFramePr>
            <a:graphicFrameLocks/>
          </p:cNvGraphicFramePr>
          <p:nvPr/>
        </p:nvGraphicFramePr>
        <p:xfrm>
          <a:off x="685800" y="1752600"/>
          <a:ext cx="7696200" cy="4800600"/>
        </p:xfrm>
        <a:graphic>
          <a:graphicData uri="http://schemas.openxmlformats.org/presentationml/2006/ole">
            <p:oleObj spid="_x0000_s134149" name="Worksheet" r:id="rId3" imgW="5218628" imgH="3993226" progId="Excel.Sheet.8">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457200" y="274638"/>
            <a:ext cx="8229600" cy="1020762"/>
          </a:xfrm>
        </p:spPr>
        <p:txBody>
          <a:bodyPr/>
          <a:lstStyle/>
          <a:p>
            <a:r>
              <a:rPr lang="en-US" sz="2800" smtClean="0"/>
              <a:t>Alimony as Function of Relation Duration and Children</a:t>
            </a:r>
          </a:p>
        </p:txBody>
      </p:sp>
      <p:sp>
        <p:nvSpPr>
          <p:cNvPr id="136198" name="Rectangle 6"/>
          <p:cNvSpPr>
            <a:spLocks noChangeArrowheads="1"/>
          </p:cNvSpPr>
          <p:nvPr/>
        </p:nvSpPr>
        <p:spPr bwMode="auto">
          <a:xfrm>
            <a:off x="0" y="10287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197" name="Object 3"/>
          <p:cNvGraphicFramePr>
            <a:graphicFrameLocks/>
          </p:cNvGraphicFramePr>
          <p:nvPr/>
        </p:nvGraphicFramePr>
        <p:xfrm>
          <a:off x="533400" y="1371600"/>
          <a:ext cx="8001000" cy="5334000"/>
        </p:xfrm>
        <a:graphic>
          <a:graphicData uri="http://schemas.openxmlformats.org/presentationml/2006/ole">
            <p:oleObj spid="_x0000_s136197" name="Worksheet" r:id="rId3" imgW="5590517" imgH="4639458" progId="Excel.Sheet.8">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a:xfrm>
            <a:off x="457200" y="274638"/>
            <a:ext cx="8229600" cy="563562"/>
          </a:xfrm>
        </p:spPr>
        <p:txBody>
          <a:bodyPr/>
          <a:lstStyle/>
          <a:p>
            <a:r>
              <a:rPr lang="en-US" sz="2800" smtClean="0"/>
              <a:t>Alimony Amount as Function of Partner Incomes</a:t>
            </a:r>
          </a:p>
        </p:txBody>
      </p:sp>
      <p:sp>
        <p:nvSpPr>
          <p:cNvPr id="138246" name="Rectangle 6"/>
          <p:cNvSpPr>
            <a:spLocks noChangeArrowheads="1"/>
          </p:cNvSpPr>
          <p:nvPr/>
        </p:nvSpPr>
        <p:spPr bwMode="auto">
          <a:xfrm>
            <a:off x="0" y="276225"/>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8245" name="Object 4"/>
          <p:cNvGraphicFramePr>
            <a:graphicFrameLocks/>
          </p:cNvGraphicFramePr>
          <p:nvPr/>
        </p:nvGraphicFramePr>
        <p:xfrm>
          <a:off x="838200" y="1219200"/>
          <a:ext cx="7315200" cy="5638800"/>
        </p:xfrm>
        <a:graphic>
          <a:graphicData uri="http://schemas.openxmlformats.org/presentationml/2006/ole">
            <p:oleObj spid="_x0000_s138245" name="Worksheet" r:id="rId3" imgW="5322269" imgH="5938019"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sldNum" sz="quarter" idx="12"/>
          </p:nvPr>
        </p:nvSpPr>
        <p:spPr>
          <a:noFill/>
        </p:spPr>
        <p:txBody>
          <a:bodyPr/>
          <a:lstStyle/>
          <a:p>
            <a:fld id="{9AE7F7FE-3E35-4163-81E6-DBBA736FD2DA}" type="slidenum">
              <a:rPr lang="en-US" smtClean="0"/>
              <a:pPr/>
              <a:t>8</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9A40FC0A-2674-4862-8E6F-8FA398FEFECC}" type="slidenum">
              <a:rPr lang="en-US" sz="1200">
                <a:latin typeface="+mn-lt"/>
              </a:rPr>
              <a:pPr algn="r">
                <a:defRPr/>
              </a:pPr>
              <a:t>8</a:t>
            </a:fld>
            <a:endParaRPr lang="en-US" sz="1200">
              <a:latin typeface="+mn-lt"/>
            </a:endParaRPr>
          </a:p>
        </p:txBody>
      </p:sp>
      <p:sp>
        <p:nvSpPr>
          <p:cNvPr id="23555" name="Rectangle 2"/>
          <p:cNvSpPr>
            <a:spLocks noGrp="1" noChangeArrowheads="1"/>
          </p:cNvSpPr>
          <p:nvPr>
            <p:ph type="title" idx="4294967295"/>
          </p:nvPr>
        </p:nvSpPr>
        <p:spPr>
          <a:xfrm>
            <a:off x="457200" y="533400"/>
            <a:ext cx="7620000" cy="609600"/>
          </a:xfrm>
        </p:spPr>
        <p:txBody>
          <a:bodyPr anchor="b"/>
          <a:lstStyle/>
          <a:p>
            <a:pPr algn="l" eaLnBrk="1" hangingPunct="1"/>
            <a:r>
              <a:rPr lang="en-US" sz="4000" smtClean="0">
                <a:latin typeface="Albertus Medium" pitchFamily="34" charset="0"/>
              </a:rPr>
              <a:t>Concrete versus Abstract Rules:</a:t>
            </a:r>
            <a:endParaRPr lang="en-US" sz="3200" smtClean="0">
              <a:latin typeface="Albertus Medium" pitchFamily="34" charset="0"/>
            </a:endParaRPr>
          </a:p>
        </p:txBody>
      </p:sp>
      <p:sp>
        <p:nvSpPr>
          <p:cNvPr id="27652" name="Rectangle 3"/>
          <p:cNvSpPr>
            <a:spLocks noGrp="1" noChangeArrowheads="1"/>
          </p:cNvSpPr>
          <p:nvPr>
            <p:ph type="body" idx="4294967295"/>
          </p:nvPr>
        </p:nvSpPr>
        <p:spPr>
          <a:xfrm>
            <a:off x="457200" y="2590800"/>
            <a:ext cx="8229600" cy="3429000"/>
          </a:xfrm>
        </p:spPr>
        <p:txBody>
          <a:bodyPr/>
          <a:lstStyle/>
          <a:p>
            <a:pPr eaLnBrk="1" hangingPunct="1">
              <a:buFontTx/>
              <a:buNone/>
            </a:pPr>
            <a:r>
              <a:rPr lang="en-US" smtClean="0"/>
              <a:t>	1. “Alimony is appropriate only when a couple have shared their life so fully, and invited such reliance on one another, that one of them becomes  responsible to share in  the disproportionate losses suffered at separation by the other.” </a:t>
            </a:r>
          </a:p>
        </p:txBody>
      </p:sp>
      <p:sp>
        <p:nvSpPr>
          <p:cNvPr id="23557" name="Rectangle 6"/>
          <p:cNvSpPr>
            <a:spLocks noChangeArrowheads="1"/>
          </p:cNvSpPr>
          <p:nvPr/>
        </p:nvSpPr>
        <p:spPr bwMode="auto">
          <a:xfrm>
            <a:off x="338138" y="1871663"/>
            <a:ext cx="184150" cy="579437"/>
          </a:xfrm>
          <a:prstGeom prst="rect">
            <a:avLst/>
          </a:prstGeom>
          <a:noFill/>
          <a:ln w="9525">
            <a:noFill/>
            <a:miter lim="800000"/>
            <a:headEnd/>
            <a:tailEnd/>
          </a:ln>
        </p:spPr>
        <p:txBody>
          <a:bodyPr wrap="none">
            <a:spAutoFit/>
          </a:bodyPr>
          <a:lstStyle/>
          <a:p>
            <a:pPr>
              <a:spcBef>
                <a:spcPct val="20000"/>
              </a:spcBef>
            </a:pPr>
            <a:endParaRPr lang="en-US" sz="3200"/>
          </a:p>
        </p:txBody>
      </p:sp>
      <p:sp>
        <p:nvSpPr>
          <p:cNvPr id="27655" name="Text Box 7"/>
          <p:cNvSpPr txBox="1">
            <a:spLocks noChangeArrowheads="1"/>
          </p:cNvSpPr>
          <p:nvPr/>
        </p:nvSpPr>
        <p:spPr bwMode="auto">
          <a:xfrm>
            <a:off x="914400" y="1524000"/>
            <a:ext cx="6680200" cy="579438"/>
          </a:xfrm>
          <a:prstGeom prst="rect">
            <a:avLst/>
          </a:prstGeom>
          <a:noFill/>
          <a:ln w="9525">
            <a:noFill/>
            <a:miter lim="800000"/>
            <a:headEnd/>
            <a:tailEnd/>
          </a:ln>
        </p:spPr>
        <p:txBody>
          <a:bodyPr wrap="none">
            <a:spAutoFit/>
          </a:bodyPr>
          <a:lstStyle/>
          <a:p>
            <a:pPr algn="ctr" eaLnBrk="0" hangingPunct="0"/>
            <a:r>
              <a:rPr lang="en-US" sz="3200">
                <a:latin typeface="Albertus Medium" pitchFamily="34" charset="0"/>
              </a:rPr>
              <a:t>Compare Two Versions of a Principle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P spid="276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sldNum" sz="quarter" idx="12"/>
          </p:nvPr>
        </p:nvSpPr>
        <p:spPr>
          <a:noFill/>
        </p:spPr>
        <p:txBody>
          <a:bodyPr/>
          <a:lstStyle/>
          <a:p>
            <a:fld id="{88647F76-0C97-486C-A096-1BCC284BF2CF}" type="slidenum">
              <a:rPr lang="en-US" smtClean="0"/>
              <a:pPr/>
              <a:t>9</a:t>
            </a:fld>
            <a:endParaRPr lang="en-US" smtClean="0"/>
          </a:p>
        </p:txBody>
      </p:sp>
      <p:sp>
        <p:nvSpPr>
          <p:cNvPr id="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E5FBCCFF-6E61-43BA-ADCC-943CD8AC5F11}" type="slidenum">
              <a:rPr lang="en-US" sz="1200">
                <a:latin typeface="+mn-lt"/>
              </a:rPr>
              <a:pPr algn="r">
                <a:defRPr/>
              </a:pPr>
              <a:t>9</a:t>
            </a:fld>
            <a:endParaRPr lang="en-US" sz="1200">
              <a:latin typeface="+mn-lt"/>
            </a:endParaRPr>
          </a:p>
        </p:txBody>
      </p:sp>
      <p:sp>
        <p:nvSpPr>
          <p:cNvPr id="24579" name="Rectangle 2"/>
          <p:cNvSpPr>
            <a:spLocks noGrp="1" noChangeArrowheads="1"/>
          </p:cNvSpPr>
          <p:nvPr>
            <p:ph type="title" idx="4294967295"/>
          </p:nvPr>
        </p:nvSpPr>
        <p:spPr>
          <a:xfrm>
            <a:off x="457200" y="274638"/>
            <a:ext cx="8229600" cy="688975"/>
          </a:xfrm>
        </p:spPr>
        <p:txBody>
          <a:bodyPr anchor="b"/>
          <a:lstStyle/>
          <a:p>
            <a:pPr algn="l" eaLnBrk="1" hangingPunct="1"/>
            <a:r>
              <a:rPr lang="en-US" sz="3200" smtClean="0">
                <a:latin typeface="Albertus Medium" pitchFamily="34" charset="0"/>
              </a:rPr>
              <a:t>Compare, continued</a:t>
            </a:r>
          </a:p>
        </p:txBody>
      </p:sp>
      <p:sp>
        <p:nvSpPr>
          <p:cNvPr id="28676" name="Rectangle 3"/>
          <p:cNvSpPr>
            <a:spLocks noGrp="1" noChangeArrowheads="1"/>
          </p:cNvSpPr>
          <p:nvPr>
            <p:ph type="body" idx="4294967295"/>
          </p:nvPr>
        </p:nvSpPr>
        <p:spPr/>
        <p:txBody>
          <a:bodyPr/>
          <a:lstStyle/>
          <a:p>
            <a:pPr eaLnBrk="1" hangingPunct="1">
              <a:lnSpc>
                <a:spcPct val="90000"/>
              </a:lnSpc>
            </a:pPr>
            <a:r>
              <a:rPr lang="en-US" smtClean="0"/>
              <a:t> 2. “The longer the couple has been   together, the stronger is the alimony claim.”</a:t>
            </a:r>
          </a:p>
          <a:p>
            <a:pPr eaLnBrk="1" hangingPunct="1">
              <a:lnSpc>
                <a:spcPct val="90000"/>
              </a:lnSpc>
            </a:pPr>
            <a:r>
              <a:rPr lang="en-US" smtClean="0"/>
              <a:t>The more concrete version</a:t>
            </a:r>
          </a:p>
          <a:p>
            <a:pPr lvl="1" eaLnBrk="1" hangingPunct="1">
              <a:lnSpc>
                <a:spcPct val="90000"/>
              </a:lnSpc>
            </a:pPr>
            <a:r>
              <a:rPr lang="en-US" smtClean="0"/>
              <a:t>Requires less judicial gloss to apply</a:t>
            </a:r>
          </a:p>
          <a:p>
            <a:pPr lvl="1" eaLnBrk="1" hangingPunct="1">
              <a:lnSpc>
                <a:spcPct val="90000"/>
              </a:lnSpc>
            </a:pPr>
            <a:r>
              <a:rPr lang="en-US" smtClean="0"/>
              <a:t>Easier to tell whether a respondent’s decisions are consistent with it</a:t>
            </a:r>
          </a:p>
          <a:p>
            <a:pPr lvl="1" eaLnBrk="1" hangingPunct="1">
              <a:lnSpc>
                <a:spcPct val="90000"/>
              </a:lnSpc>
            </a:pPr>
            <a:r>
              <a:rPr lang="en-US" smtClean="0"/>
              <a:t>May be the operational equivalent of the first, more abstract, principle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themeOverride>
</file>

<file path=ppt/theme/themeOverride2.xml><?xml version="1.0" encoding="utf-8"?>
<a:themeOverride xmlns:a="http://schemas.openxmlformats.org/drawingml/2006/main">
  <a:clrScheme name="">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themeOverride>
</file>

<file path=ppt/theme/themeOverride3.xml><?xml version="1.0" encoding="utf-8"?>
<a:themeOverride xmlns:a="http://schemas.openxmlformats.org/drawingml/2006/main">
  <a:clrScheme name="">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themeOverride>
</file>

<file path=ppt/theme/themeOverride4.xml><?xml version="1.0" encoding="utf-8"?>
<a:themeOverride xmlns:a="http://schemas.openxmlformats.org/drawingml/2006/main">
  <a:clrScheme name="">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themeOverride>
</file>

<file path=ppt/theme/themeOverride5.xml><?xml version="1.0" encoding="utf-8"?>
<a:themeOverride xmlns:a="http://schemas.openxmlformats.org/drawingml/2006/main">
  <a:clrScheme name="">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themeOverride>
</file>

<file path=ppt/theme/themeOverride6.xml><?xml version="1.0" encoding="utf-8"?>
<a:themeOverride xmlns:a="http://schemas.openxmlformats.org/drawingml/2006/main">
  <a:clrScheme name="">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themeOverride>
</file>

<file path=docProps/app.xml><?xml version="1.0" encoding="utf-8"?>
<Properties xmlns="http://schemas.openxmlformats.org/officeDocument/2006/extended-properties" xmlns:vt="http://schemas.openxmlformats.org/officeDocument/2006/docPropsVTypes">
  <Template/>
  <TotalTime>2175</TotalTime>
  <Words>3931</Words>
  <Application>Microsoft Office PowerPoint</Application>
  <PresentationFormat>On-screen Show (4:3)</PresentationFormat>
  <Paragraphs>702</Paragraphs>
  <Slides>73</Slides>
  <Notes>33</Notes>
  <HiddenSlides>2</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73</vt:i4>
      </vt:variant>
    </vt:vector>
  </HeadingPairs>
  <TitlesOfParts>
    <vt:vector size="78" baseType="lpstr">
      <vt:lpstr>Default Design</vt:lpstr>
      <vt:lpstr>Drawing</vt:lpstr>
      <vt:lpstr>Chart</vt:lpstr>
      <vt:lpstr>Document</vt:lpstr>
      <vt:lpstr>Worksheet</vt:lpstr>
      <vt:lpstr>Family Law: Legal Rules and Family Values</vt:lpstr>
      <vt:lpstr>Overview</vt:lpstr>
      <vt:lpstr>What We Hope to Learn</vt:lpstr>
      <vt:lpstr>Multiple Principles May Apply</vt:lpstr>
      <vt:lpstr>Overview</vt:lpstr>
      <vt:lpstr>Our Method</vt:lpstr>
      <vt:lpstr>Constructing Case Vignettes</vt:lpstr>
      <vt:lpstr>Concrete versus Abstract Rules:</vt:lpstr>
      <vt:lpstr>Compare, continued</vt:lpstr>
      <vt:lpstr>Can One Test More Abstract Propositions?</vt:lpstr>
      <vt:lpstr>Overview</vt:lpstr>
      <vt:lpstr>Intact Families and Dissolving Families</vt:lpstr>
      <vt:lpstr>More on Norms </vt:lpstr>
      <vt:lpstr>Two kinds of reasons for Rules</vt:lpstr>
      <vt:lpstr>Overview</vt:lpstr>
      <vt:lpstr>What should Guidelines do? 4 Principles to Balance</vt:lpstr>
      <vt:lpstr>What Do Current Guidelines Do?</vt:lpstr>
      <vt:lpstr>Slide 18</vt:lpstr>
      <vt:lpstr>Example</vt:lpstr>
      <vt:lpstr>Overview</vt:lpstr>
      <vt:lpstr>Who We Asked: Tucson Jury Pool</vt:lpstr>
      <vt:lpstr>What We Asked, Part I (Cases)</vt:lpstr>
      <vt:lpstr>The Precise Question</vt:lpstr>
      <vt:lpstr>Slide 24</vt:lpstr>
      <vt:lpstr>Lesson One</vt:lpstr>
      <vt:lpstr>Slide 26</vt:lpstr>
      <vt:lpstr>Slide 27</vt:lpstr>
      <vt:lpstr>Slide 28</vt:lpstr>
      <vt:lpstr>Rate Rules</vt:lpstr>
      <vt:lpstr>Key Points on Rates</vt:lpstr>
      <vt:lpstr>Slide 31</vt:lpstr>
      <vt:lpstr>Key Points on Amounts</vt:lpstr>
      <vt:lpstr>“Coherent Arbitrariness”</vt:lpstr>
      <vt:lpstr>Slide 34</vt:lpstr>
      <vt:lpstr>Slide 35</vt:lpstr>
      <vt:lpstr>What We Ask II: Principles</vt:lpstr>
      <vt:lpstr>Slide 37</vt:lpstr>
      <vt:lpstr>Slide 38</vt:lpstr>
      <vt:lpstr>Slide 39</vt:lpstr>
      <vt:lpstr>Analyzing the Likert items</vt:lpstr>
      <vt:lpstr>Slide 41</vt:lpstr>
      <vt:lpstr>Factors 3 &amp; 4</vt:lpstr>
      <vt:lpstr>Gender Effects in Factors 1 &amp; 2</vt:lpstr>
      <vt:lpstr>Do the Principles People Endorse  Predict the Support Amounts They Prefer?</vt:lpstr>
      <vt:lpstr>HLM Analysis: Basic Result</vt:lpstr>
      <vt:lpstr>Slide 46</vt:lpstr>
      <vt:lpstr>Method for Relating Cases to Principles </vt:lpstr>
      <vt:lpstr>Slide 48</vt:lpstr>
      <vt:lpstr>What Prior Slide Tells Us</vt:lpstr>
      <vt:lpstr>Dual Obligation &amp; Support Amounts</vt:lpstr>
      <vt:lpstr>Limiting Dad’s Responsibility &amp; Amounts</vt:lpstr>
      <vt:lpstr>Cases and Principles: Conclusions</vt:lpstr>
      <vt:lpstr>Cases and Principles: Conclusions continued</vt:lpstr>
      <vt:lpstr>Overview</vt:lpstr>
      <vt:lpstr>Alimony: What We Tell Them</vt:lpstr>
      <vt:lpstr>What We Tell Them, continued</vt:lpstr>
      <vt:lpstr>Alimony: How the Vignettes Varied</vt:lpstr>
      <vt:lpstr>Income Variation </vt:lpstr>
      <vt:lpstr>The Question</vt:lpstr>
      <vt:lpstr>Some summary results:</vt:lpstr>
      <vt:lpstr>Slide 61</vt:lpstr>
      <vt:lpstr>Slide 62</vt:lpstr>
      <vt:lpstr>Slide 63</vt:lpstr>
      <vt:lpstr> Other Issues: Child Support</vt:lpstr>
      <vt:lpstr>Other issues continued</vt:lpstr>
      <vt:lpstr>The End? </vt:lpstr>
      <vt:lpstr>Slide 67</vt:lpstr>
      <vt:lpstr>Child Support as Function of Reason for Non-Visitation</vt:lpstr>
      <vt:lpstr>Child Support Award as Function of NCP Income, Married v. Cohabiting Couples</vt:lpstr>
      <vt:lpstr>Child Support Award as Function of Relational Duration, Unmarried Parents</vt:lpstr>
      <vt:lpstr>Alimony As Function of Marital Status and Children</vt:lpstr>
      <vt:lpstr>Alimony as Function of Relation Duration and Children</vt:lpstr>
      <vt:lpstr>Alimony Amount as Function of Partner Incomes</vt:lpstr>
    </vt:vector>
  </TitlesOfParts>
  <Company>Arizona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IME</dc:creator>
  <cp:lastModifiedBy> Ira Ellman</cp:lastModifiedBy>
  <cp:revision>93</cp:revision>
  <dcterms:created xsi:type="dcterms:W3CDTF">2009-02-23T18:02:03Z</dcterms:created>
  <dcterms:modified xsi:type="dcterms:W3CDTF">2010-10-28T13:33:28Z</dcterms:modified>
</cp:coreProperties>
</file>